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147479864" r:id="rId5"/>
    <p:sldId id="256" r:id="rId6"/>
    <p:sldId id="2147479783" r:id="rId7"/>
    <p:sldId id="294" r:id="rId8"/>
    <p:sldId id="2147479716" r:id="rId9"/>
    <p:sldId id="2147479777" r:id="rId10"/>
    <p:sldId id="2147479779" r:id="rId11"/>
    <p:sldId id="2147479784" r:id="rId12"/>
    <p:sldId id="2147479782" r:id="rId13"/>
    <p:sldId id="2147479776" r:id="rId14"/>
    <p:sldId id="2147479778" r:id="rId15"/>
    <p:sldId id="2147479724" r:id="rId16"/>
    <p:sldId id="257"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71D94D-B3B3-E5C1-562B-C41AC5B4C878}" name="Mittreiter, Annedore" initials="MA" userId="S::annedore.mittreiter@umsicht.fraunhofer.de::260d9de5-7024-44cd-90a7-7ecab417c970" providerId="AD"/>
  <p188:author id="{5682C298-A1C2-5A82-F19F-49FEF3878049}" name="Kreutzadler, Nina" initials="NK" userId="S::nina.kreutzadler@umsicht.fraunhofer.de::69128bcf-3415-4b5b-b62d-bf02ff07673b" providerId="AD"/>
  <p188:author id="{F1A310F5-B9A7-BAA1-9FD9-4B7E8E2359CB}" name="Hagemeier, Anne" initials="AH" userId="S::anne.hagemeier@umsicht.fraunhofer.de::23f4d704-1f95-4c6a-ba3d-1098e90e57b2" providerId="AD"/>
  <p188:author id="{AC0AD9F5-DAF9-F2C9-9F65-6BCD24A8BC01}" name="Lörsch, Kerstin" initials="KL" userId="S::Kerstin.Loersch@fir.rwth-aachen.de::a495465e-3ba2-47f2-bf70-4801c5d787d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4B341"/>
    <a:srgbClr val="63B3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emeier, Anne" userId="23f4d704-1f95-4c6a-ba3d-1098e90e57b2" providerId="ADAL" clId="{473B3B26-4ED3-465A-90A5-5252FE25E3F7}"/>
    <pc:docChg chg="custSel addSld delSld modSld sldOrd modMainMaster">
      <pc:chgData name="Hagemeier, Anne" userId="23f4d704-1f95-4c6a-ba3d-1098e90e57b2" providerId="ADAL" clId="{473B3B26-4ED3-465A-90A5-5252FE25E3F7}" dt="2026-04-23T16:38:31.797" v="21"/>
      <pc:docMkLst>
        <pc:docMk/>
      </pc:docMkLst>
      <pc:sldChg chg="modSp mod">
        <pc:chgData name="Hagemeier, Anne" userId="23f4d704-1f95-4c6a-ba3d-1098e90e57b2" providerId="ADAL" clId="{473B3B26-4ED3-465A-90A5-5252FE25E3F7}" dt="2026-04-23T16:37:13.602" v="6" actId="20577"/>
        <pc:sldMkLst>
          <pc:docMk/>
          <pc:sldMk cId="0" sldId="256"/>
        </pc:sldMkLst>
        <pc:spChg chg="mod">
          <ac:chgData name="Hagemeier, Anne" userId="23f4d704-1f95-4c6a-ba3d-1098e90e57b2" providerId="ADAL" clId="{473B3B26-4ED3-465A-90A5-5252FE25E3F7}" dt="2026-04-23T16:37:13.602" v="6" actId="20577"/>
          <ac:spMkLst>
            <pc:docMk/>
            <pc:sldMk cId="0" sldId="256"/>
            <ac:spMk id="3" creationId="{00000000-0000-0000-0000-000000000000}"/>
          </ac:spMkLst>
        </pc:spChg>
      </pc:sldChg>
      <pc:sldChg chg="modSp mod">
        <pc:chgData name="Hagemeier, Anne" userId="23f4d704-1f95-4c6a-ba3d-1098e90e57b2" providerId="ADAL" clId="{473B3B26-4ED3-465A-90A5-5252FE25E3F7}" dt="2026-04-23T16:38:02.096" v="20" actId="20577"/>
        <pc:sldMkLst>
          <pc:docMk/>
          <pc:sldMk cId="4234737509" sldId="2147479776"/>
        </pc:sldMkLst>
        <pc:graphicFrameChg chg="modGraphic">
          <ac:chgData name="Hagemeier, Anne" userId="23f4d704-1f95-4c6a-ba3d-1098e90e57b2" providerId="ADAL" clId="{473B3B26-4ED3-465A-90A5-5252FE25E3F7}" dt="2026-04-23T16:38:02.096" v="20" actId="20577"/>
          <ac:graphicFrameMkLst>
            <pc:docMk/>
            <pc:sldMk cId="4234737509" sldId="2147479776"/>
            <ac:graphicFrameMk id="4" creationId="{0C9AB1A8-560B-C08A-4A45-81E48F1553B9}"/>
          </ac:graphicFrameMkLst>
        </pc:graphicFrameChg>
      </pc:sldChg>
      <pc:sldChg chg="modSp mod">
        <pc:chgData name="Hagemeier, Anne" userId="23f4d704-1f95-4c6a-ba3d-1098e90e57b2" providerId="ADAL" clId="{473B3B26-4ED3-465A-90A5-5252FE25E3F7}" dt="2026-04-23T16:37:55.440" v="18" actId="20577"/>
        <pc:sldMkLst>
          <pc:docMk/>
          <pc:sldMk cId="105125575" sldId="2147479782"/>
        </pc:sldMkLst>
        <pc:spChg chg="mod">
          <ac:chgData name="Hagemeier, Anne" userId="23f4d704-1f95-4c6a-ba3d-1098e90e57b2" providerId="ADAL" clId="{473B3B26-4ED3-465A-90A5-5252FE25E3F7}" dt="2026-04-23T16:37:49.434" v="16" actId="20577"/>
          <ac:spMkLst>
            <pc:docMk/>
            <pc:sldMk cId="105125575" sldId="2147479782"/>
            <ac:spMk id="6" creationId="{3E5427C9-3325-C978-8E10-AF6128BE5C54}"/>
          </ac:spMkLst>
        </pc:spChg>
        <pc:spChg chg="mod">
          <ac:chgData name="Hagemeier, Anne" userId="23f4d704-1f95-4c6a-ba3d-1098e90e57b2" providerId="ADAL" clId="{473B3B26-4ED3-465A-90A5-5252FE25E3F7}" dt="2026-04-23T16:37:55.440" v="18" actId="20577"/>
          <ac:spMkLst>
            <pc:docMk/>
            <pc:sldMk cId="105125575" sldId="2147479782"/>
            <ac:spMk id="7" creationId="{04967292-BA65-65B9-CA6F-80C2C753ADF7}"/>
          </ac:spMkLst>
        </pc:spChg>
      </pc:sldChg>
      <pc:sldChg chg="modSp mod">
        <pc:chgData name="Hagemeier, Anne" userId="23f4d704-1f95-4c6a-ba3d-1098e90e57b2" providerId="ADAL" clId="{473B3B26-4ED3-465A-90A5-5252FE25E3F7}" dt="2026-04-23T16:37:21.301" v="8" actId="20577"/>
        <pc:sldMkLst>
          <pc:docMk/>
          <pc:sldMk cId="3748100538" sldId="2147479784"/>
        </pc:sldMkLst>
        <pc:spChg chg="mod">
          <ac:chgData name="Hagemeier, Anne" userId="23f4d704-1f95-4c6a-ba3d-1098e90e57b2" providerId="ADAL" clId="{473B3B26-4ED3-465A-90A5-5252FE25E3F7}" dt="2026-04-23T16:37:21.301" v="8" actId="20577"/>
          <ac:spMkLst>
            <pc:docMk/>
            <pc:sldMk cId="3748100538" sldId="2147479784"/>
            <ac:spMk id="3" creationId="{D37D4294-191A-6A10-AEFB-7270D489CD67}"/>
          </ac:spMkLst>
        </pc:spChg>
      </pc:sldChg>
      <pc:sldChg chg="add del ord">
        <pc:chgData name="Hagemeier, Anne" userId="23f4d704-1f95-4c6a-ba3d-1098e90e57b2" providerId="ADAL" clId="{473B3B26-4ED3-465A-90A5-5252FE25E3F7}" dt="2026-04-23T16:37:06.086" v="4"/>
        <pc:sldMkLst>
          <pc:docMk/>
          <pc:sldMk cId="1411160770" sldId="2147479864"/>
        </pc:sldMkLst>
      </pc:sldChg>
      <pc:sldMasterChg chg="addSp modSp">
        <pc:chgData name="Hagemeier, Anne" userId="23f4d704-1f95-4c6a-ba3d-1098e90e57b2" providerId="ADAL" clId="{473B3B26-4ED3-465A-90A5-5252FE25E3F7}" dt="2026-04-23T16:38:31.797" v="21"/>
        <pc:sldMasterMkLst>
          <pc:docMk/>
          <pc:sldMasterMk cId="1077159752" sldId="2147483648"/>
        </pc:sldMasterMkLst>
        <pc:spChg chg="add mod">
          <ac:chgData name="Hagemeier, Anne" userId="23f4d704-1f95-4c6a-ba3d-1098e90e57b2" providerId="ADAL" clId="{473B3B26-4ED3-465A-90A5-5252FE25E3F7}" dt="2026-04-23T16:38:31.797" v="21"/>
          <ac:spMkLst>
            <pc:docMk/>
            <pc:sldMasterMk cId="1077159752" sldId="2147483648"/>
            <ac:spMk id="3" creationId="{3D79BD41-7430-36FD-4A49-4099D49ABED5}"/>
          </ac:spMkLst>
        </pc:spChg>
      </pc:sldMasterChg>
    </pc:docChg>
  </pc:docChgLst>
  <pc:docChgLst>
    <pc:chgData name="Kreutzadler, Nina" userId="69128bcf-3415-4b5b-b62d-bf02ff07673b" providerId="ADAL" clId="{EEEE09F3-5CFF-47EE-8FB2-9277E8CF8602}"/>
    <pc:docChg chg="undo custSel addSld delSld modSld">
      <pc:chgData name="Kreutzadler, Nina" userId="69128bcf-3415-4b5b-b62d-bf02ff07673b" providerId="ADAL" clId="{EEEE09F3-5CFF-47EE-8FB2-9277E8CF8602}" dt="2026-04-29T11:16:56.668" v="2181" actId="20577"/>
      <pc:docMkLst>
        <pc:docMk/>
      </pc:docMkLst>
      <pc:sldChg chg="modSp mod modCm">
        <pc:chgData name="Kreutzadler, Nina" userId="69128bcf-3415-4b5b-b62d-bf02ff07673b" providerId="ADAL" clId="{EEEE09F3-5CFF-47EE-8FB2-9277E8CF8602}" dt="2026-04-14T11:17:44.060" v="2133" actId="20577"/>
        <pc:sldMkLst>
          <pc:docMk/>
          <pc:sldMk cId="2398061794" sldId="2147479724"/>
        </pc:sldMkLst>
        <pc:spChg chg="mod">
          <ac:chgData name="Kreutzadler, Nina" userId="69128bcf-3415-4b5b-b62d-bf02ff07673b" providerId="ADAL" clId="{EEEE09F3-5CFF-47EE-8FB2-9277E8CF8602}" dt="2026-04-14T11:17:44.060" v="2133" actId="20577"/>
          <ac:spMkLst>
            <pc:docMk/>
            <pc:sldMk cId="2398061794" sldId="2147479724"/>
            <ac:spMk id="3" creationId="{C7F4D637-E7CC-86B6-74D0-9AAA496BE771}"/>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1-27T08:55:54.278" v="1405" actId="20577"/>
              <pc2:cmMkLst xmlns:pc2="http://schemas.microsoft.com/office/powerpoint/2019/9/main/command">
                <pc:docMk/>
                <pc:sldMk cId="2398061794" sldId="2147479724"/>
                <pc2:cmMk id="{010B4ADC-B5E5-426A-A1DA-EDC6E8A3743D}"/>
              </pc2:cmMkLst>
            </pc226:cmChg>
          </p:ext>
        </pc:extLst>
      </pc:sldChg>
      <pc:sldChg chg="modSp mod">
        <pc:chgData name="Kreutzadler, Nina" userId="69128bcf-3415-4b5b-b62d-bf02ff07673b" providerId="ADAL" clId="{EEEE09F3-5CFF-47EE-8FB2-9277E8CF8602}" dt="2026-04-29T11:16:56.668" v="2181" actId="20577"/>
        <pc:sldMkLst>
          <pc:docMk/>
          <pc:sldMk cId="105125575" sldId="2147479782"/>
        </pc:sldMkLst>
        <pc:spChg chg="mod">
          <ac:chgData name="Kreutzadler, Nina" userId="69128bcf-3415-4b5b-b62d-bf02ff07673b" providerId="ADAL" clId="{EEEE09F3-5CFF-47EE-8FB2-9277E8CF8602}" dt="2026-04-29T11:16:56.668" v="2181" actId="20577"/>
          <ac:spMkLst>
            <pc:docMk/>
            <pc:sldMk cId="105125575" sldId="2147479782"/>
            <ac:spMk id="6" creationId="{3E5427C9-3325-C978-8E10-AF6128BE5C54}"/>
          </ac:spMkLst>
        </pc:spChg>
      </pc:sldChg>
      <pc:sldChg chg="modSp mod">
        <pc:chgData name="Kreutzadler, Nina" userId="69128bcf-3415-4b5b-b62d-bf02ff07673b" providerId="ADAL" clId="{EEEE09F3-5CFF-47EE-8FB2-9277E8CF8602}" dt="2026-04-14T11:41:17.242" v="2138" actId="20577"/>
        <pc:sldMkLst>
          <pc:docMk/>
          <pc:sldMk cId="197753842" sldId="2147479783"/>
        </pc:sldMkLst>
        <pc:spChg chg="mod">
          <ac:chgData name="Kreutzadler, Nina" userId="69128bcf-3415-4b5b-b62d-bf02ff07673b" providerId="ADAL" clId="{EEEE09F3-5CFF-47EE-8FB2-9277E8CF8602}" dt="2026-04-14T11:41:17.242" v="2138" actId="20577"/>
          <ac:spMkLst>
            <pc:docMk/>
            <pc:sldMk cId="197753842" sldId="2147479783"/>
            <ac:spMk id="3" creationId="{AC554D0E-9831-4386-AFD9-61F8428BB2D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52CD8-EC9D-44F4-85F9-5BDBDBF701C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710E5F82-D94B-4FED-A431-7DCBE85C4110}">
      <dgm:prSet phldrT="[Text]" phldr="0" custT="1"/>
      <dgm:spPr>
        <a:solidFill>
          <a:srgbClr val="63B3BE"/>
        </a:solidFill>
      </dgm:spPr>
      <dgm:t>
        <a:bodyPr/>
        <a:lstStyle/>
        <a:p>
          <a:r>
            <a:rPr lang="de-DE" sz="2000">
              <a:latin typeface="Calibri" panose="020F0502020204030204" pitchFamily="34" charset="0"/>
              <a:ea typeface="Calibri" panose="020F0502020204030204" pitchFamily="34" charset="0"/>
              <a:cs typeface="Calibri" panose="020F0502020204030204" pitchFamily="34" charset="0"/>
            </a:rPr>
            <a:t>Koordinator*in</a:t>
          </a:r>
        </a:p>
      </dgm:t>
    </dgm:pt>
    <dgm:pt modelId="{5706CDA9-1CFA-4AFD-8883-DD53B62778DD}" type="parTrans" cxnId="{FB9649AF-6326-439B-A0C8-E97E542227B2}">
      <dgm:prSet/>
      <dgm:spPr/>
      <dgm:t>
        <a:bodyPr/>
        <a:lstStyle/>
        <a:p>
          <a:endParaRPr lang="de-DE"/>
        </a:p>
      </dgm:t>
    </dgm:pt>
    <dgm:pt modelId="{3CE92213-BFBC-4155-9DC0-6A872A19BD85}" type="sibTrans" cxnId="{FB9649AF-6326-439B-A0C8-E97E542227B2}">
      <dgm:prSet/>
      <dgm:spPr/>
      <dgm:t>
        <a:bodyPr/>
        <a:lstStyle/>
        <a:p>
          <a:endParaRPr lang="de-DE"/>
        </a:p>
      </dgm:t>
    </dgm:pt>
    <dgm:pt modelId="{3B1EB817-FC03-4481-9E2F-7A4257AE3C2A}">
      <dgm:prSet phldrT="[Text]" phldr="0" custT="1"/>
      <dgm:spPr/>
      <dgm:t>
        <a:bodyPr/>
        <a:lstStyle/>
        <a:p>
          <a:pPr>
            <a:spcAft>
              <a:spcPts val="600"/>
            </a:spcAft>
            <a:buFont typeface="Wingdings" panose="05000000000000000000" pitchFamily="2" charset="2"/>
            <a:buChar char="§"/>
          </a:pPr>
          <a:r>
            <a:rPr lang="de-DE" sz="1800" dirty="0">
              <a:latin typeface="Calibri" panose="020F0502020204030204" pitchFamily="34" charset="0"/>
              <a:ea typeface="Calibri" panose="020F0502020204030204" pitchFamily="34" charset="0"/>
              <a:cs typeface="Calibri" panose="020F0502020204030204" pitchFamily="34" charset="0"/>
            </a:rPr>
            <a:t>übernimmt die Anmeldung zum Online-Self-Assessment und teilt einzelne Mitarbeitenden den Kompetenzprofilen zu</a:t>
          </a:r>
        </a:p>
      </dgm:t>
    </dgm:pt>
    <dgm:pt modelId="{B956DF0E-7333-42A7-AF5C-DECE3F82C0D9}" type="parTrans" cxnId="{8A036129-6544-4A90-A0C8-2EA1968D3DA6}">
      <dgm:prSet/>
      <dgm:spPr/>
      <dgm:t>
        <a:bodyPr/>
        <a:lstStyle/>
        <a:p>
          <a:endParaRPr lang="de-DE"/>
        </a:p>
      </dgm:t>
    </dgm:pt>
    <dgm:pt modelId="{D78261D1-F202-43CA-A8D5-E00B2A5A2082}" type="sibTrans" cxnId="{8A036129-6544-4A90-A0C8-2EA1968D3DA6}">
      <dgm:prSet/>
      <dgm:spPr/>
      <dgm:t>
        <a:bodyPr/>
        <a:lstStyle/>
        <a:p>
          <a:endParaRPr lang="de-DE"/>
        </a:p>
      </dgm:t>
    </dgm:pt>
    <dgm:pt modelId="{32CA8E40-5798-4F49-B17B-9FE403552290}">
      <dgm:prSet phldrT="[Text]" phldr="0" custT="1"/>
      <dgm:spPr>
        <a:solidFill>
          <a:srgbClr val="63B3BE"/>
        </a:solidFill>
      </dgm:spPr>
      <dgm:t>
        <a:bodyPr/>
        <a:lstStyle/>
        <a:p>
          <a:r>
            <a:rPr lang="de-DE" sz="2000">
              <a:latin typeface="Calibri" panose="020F0502020204030204" pitchFamily="34" charset="0"/>
              <a:ea typeface="Calibri" panose="020F0502020204030204" pitchFamily="34" charset="0"/>
              <a:cs typeface="Calibri" panose="020F0502020204030204" pitchFamily="34" charset="0"/>
            </a:rPr>
            <a:t>Mitarbeitende</a:t>
          </a:r>
          <a:endParaRPr lang="de-DE" sz="2400">
            <a:latin typeface="Calibri" panose="020F0502020204030204" pitchFamily="34" charset="0"/>
            <a:ea typeface="Calibri" panose="020F0502020204030204" pitchFamily="34" charset="0"/>
            <a:cs typeface="Calibri" panose="020F0502020204030204" pitchFamily="34" charset="0"/>
          </a:endParaRPr>
        </a:p>
      </dgm:t>
    </dgm:pt>
    <dgm:pt modelId="{67D3CF87-050C-44EB-8CFB-7F3C722A761F}" type="parTrans" cxnId="{777BA93A-61F6-4450-9B55-82BC5CB08EC3}">
      <dgm:prSet/>
      <dgm:spPr/>
      <dgm:t>
        <a:bodyPr/>
        <a:lstStyle/>
        <a:p>
          <a:endParaRPr lang="de-DE"/>
        </a:p>
      </dgm:t>
    </dgm:pt>
    <dgm:pt modelId="{AF9A0CA6-DFA7-460B-96B0-8A35774DFA09}" type="sibTrans" cxnId="{777BA93A-61F6-4450-9B55-82BC5CB08EC3}">
      <dgm:prSet/>
      <dgm:spPr/>
      <dgm:t>
        <a:bodyPr/>
        <a:lstStyle/>
        <a:p>
          <a:endParaRPr lang="de-DE"/>
        </a:p>
      </dgm:t>
    </dgm:pt>
    <dgm:pt modelId="{C12BC444-4A63-4C8F-A022-B685E8D1B853}">
      <dgm:prSet phldrT="[Text]" phldr="0" custT="1"/>
      <dgm:spPr/>
      <dgm:t>
        <a:bodyPr/>
        <a:lstStyle/>
        <a:p>
          <a:pPr>
            <a:spcAft>
              <a:spcPts val="600"/>
            </a:spcAft>
            <a:buFont typeface="Wingdings" panose="05000000000000000000" pitchFamily="2" charset="2"/>
            <a:buChar char="§"/>
          </a:pPr>
          <a:r>
            <a:rPr lang="de-DE" sz="1800" dirty="0">
              <a:latin typeface="Calibri" panose="020F0502020204030204" pitchFamily="34" charset="0"/>
              <a:ea typeface="Calibri" panose="020F0502020204030204" pitchFamily="34" charset="0"/>
              <a:cs typeface="Calibri" panose="020F0502020204030204" pitchFamily="34" charset="0"/>
            </a:rPr>
            <a:t>Expert*innen aus verschiedenen Bereichen füllen das Online-Self-Assessments aus (ca. 1-1,5 h Zeitaufwand)</a:t>
          </a:r>
        </a:p>
      </dgm:t>
    </dgm:pt>
    <dgm:pt modelId="{885317A2-1539-4C8D-B3D4-F212920EDB06}" type="parTrans" cxnId="{31C47955-41E5-4B1D-A878-73B0FD9BCE19}">
      <dgm:prSet/>
      <dgm:spPr/>
      <dgm:t>
        <a:bodyPr/>
        <a:lstStyle/>
        <a:p>
          <a:endParaRPr lang="de-DE"/>
        </a:p>
      </dgm:t>
    </dgm:pt>
    <dgm:pt modelId="{CF15F09E-B208-4BF0-B893-D1FBA22FAF7A}" type="sibTrans" cxnId="{31C47955-41E5-4B1D-A878-73B0FD9BCE19}">
      <dgm:prSet/>
      <dgm:spPr/>
      <dgm:t>
        <a:bodyPr/>
        <a:lstStyle/>
        <a:p>
          <a:endParaRPr lang="de-DE"/>
        </a:p>
      </dgm:t>
    </dgm:pt>
    <dgm:pt modelId="{CA4FD462-47C9-4AB8-B70E-8442810B2663}">
      <dgm:prSet phldrT="[Text]" phldr="0" custT="1"/>
      <dgm:spPr/>
      <dgm:t>
        <a:bodyPr/>
        <a:lstStyle/>
        <a:p>
          <a:pPr>
            <a:spcAft>
              <a:spcPts val="600"/>
            </a:spcAft>
            <a:buFont typeface="Wingdings" panose="05000000000000000000" pitchFamily="2" charset="2"/>
            <a:buChar char="§"/>
          </a:pPr>
          <a:r>
            <a:rPr lang="de-DE" sz="1800">
              <a:latin typeface="Calibri" panose="020F0502020204030204" pitchFamily="34" charset="0"/>
              <a:ea typeface="Calibri" panose="020F0502020204030204" pitchFamily="34" charset="0"/>
              <a:cs typeface="Calibri" panose="020F0502020204030204" pitchFamily="34" charset="0"/>
            </a:rPr>
            <a:t>nehmen an Workshops teil (je ca. 4 h Zeitaufwand)</a:t>
          </a:r>
        </a:p>
      </dgm:t>
    </dgm:pt>
    <dgm:pt modelId="{232F1574-35C4-4F83-849F-C1FCDD1D6FBD}" type="parTrans" cxnId="{AF1F34C8-A5A2-4C08-83AD-8E6DBA7A5997}">
      <dgm:prSet/>
      <dgm:spPr/>
      <dgm:t>
        <a:bodyPr/>
        <a:lstStyle/>
        <a:p>
          <a:endParaRPr lang="de-DE"/>
        </a:p>
      </dgm:t>
    </dgm:pt>
    <dgm:pt modelId="{60CF13B3-2378-4625-BCD4-1E44B6C82FD0}" type="sibTrans" cxnId="{AF1F34C8-A5A2-4C08-83AD-8E6DBA7A5997}">
      <dgm:prSet/>
      <dgm:spPr/>
      <dgm:t>
        <a:bodyPr/>
        <a:lstStyle/>
        <a:p>
          <a:endParaRPr lang="de-DE"/>
        </a:p>
      </dgm:t>
    </dgm:pt>
    <dgm:pt modelId="{74273EC9-8D4F-42FB-9A82-8C1748433484}">
      <dgm:prSet phldrT="[Text]" phldr="0" custT="1"/>
      <dgm:spPr>
        <a:solidFill>
          <a:srgbClr val="63B3BE"/>
        </a:solidFill>
      </dgm:spPr>
      <dgm:t>
        <a:bodyPr/>
        <a:lstStyle/>
        <a:p>
          <a:r>
            <a:rPr lang="de-DE" sz="2000">
              <a:latin typeface="Calibri" panose="020F0502020204030204" pitchFamily="34" charset="0"/>
              <a:ea typeface="Calibri" panose="020F0502020204030204" pitchFamily="34" charset="0"/>
              <a:cs typeface="Calibri" panose="020F0502020204030204" pitchFamily="34" charset="0"/>
            </a:rPr>
            <a:t>Geschäftsführung</a:t>
          </a:r>
        </a:p>
      </dgm:t>
    </dgm:pt>
    <dgm:pt modelId="{9248F03B-F84C-4867-ADDC-1D11D8EA70C5}" type="parTrans" cxnId="{B702033A-C812-4B5E-8C2A-D53E48A5DED4}">
      <dgm:prSet/>
      <dgm:spPr/>
      <dgm:t>
        <a:bodyPr/>
        <a:lstStyle/>
        <a:p>
          <a:endParaRPr lang="de-DE"/>
        </a:p>
      </dgm:t>
    </dgm:pt>
    <dgm:pt modelId="{3B054824-1C6F-4607-8D5E-4A95EAE4C600}" type="sibTrans" cxnId="{B702033A-C812-4B5E-8C2A-D53E48A5DED4}">
      <dgm:prSet/>
      <dgm:spPr/>
      <dgm:t>
        <a:bodyPr/>
        <a:lstStyle/>
        <a:p>
          <a:endParaRPr lang="de-DE"/>
        </a:p>
      </dgm:t>
    </dgm:pt>
    <dgm:pt modelId="{29711450-5848-4AE6-89B9-95E2D33B13B3}">
      <dgm:prSet phldrT="[Text]" phldr="0" custT="1"/>
      <dgm:spPr/>
      <dgm:t>
        <a:bodyPr/>
        <a:lstStyle/>
        <a:p>
          <a:pPr>
            <a:spcAft>
              <a:spcPts val="600"/>
            </a:spcAft>
            <a:buFont typeface="Wingdings" panose="05000000000000000000" pitchFamily="2" charset="2"/>
            <a:buChar char="§"/>
          </a:pPr>
          <a:r>
            <a:rPr lang="de-DE" sz="1800">
              <a:latin typeface="Calibri" panose="020F0502020204030204" pitchFamily="34" charset="0"/>
              <a:ea typeface="Calibri" panose="020F0502020204030204" pitchFamily="34" charset="0"/>
              <a:cs typeface="Calibri" panose="020F0502020204030204" pitchFamily="34" charset="0"/>
            </a:rPr>
            <a:t>nimmt optional an den Workshops teil</a:t>
          </a:r>
        </a:p>
      </dgm:t>
    </dgm:pt>
    <dgm:pt modelId="{01C6E9D2-7D8B-45B9-AFA0-990F327D0E3D}" type="parTrans" cxnId="{3A3D3FC8-D189-48B6-A424-A9586E36C1ED}">
      <dgm:prSet/>
      <dgm:spPr/>
      <dgm:t>
        <a:bodyPr/>
        <a:lstStyle/>
        <a:p>
          <a:endParaRPr lang="de-DE"/>
        </a:p>
      </dgm:t>
    </dgm:pt>
    <dgm:pt modelId="{4672C7F0-144C-4D9C-B39D-3A9F1482FBA6}" type="sibTrans" cxnId="{3A3D3FC8-D189-48B6-A424-A9586E36C1ED}">
      <dgm:prSet/>
      <dgm:spPr/>
      <dgm:t>
        <a:bodyPr/>
        <a:lstStyle/>
        <a:p>
          <a:endParaRPr lang="de-DE"/>
        </a:p>
      </dgm:t>
    </dgm:pt>
    <dgm:pt modelId="{5E51C743-340A-4576-845A-7EC2E7FD337B}">
      <dgm:prSet phldrT="[Text]" phldr="0" custT="1"/>
      <dgm:spPr/>
      <dgm:t>
        <a:bodyPr/>
        <a:lstStyle/>
        <a:p>
          <a:pPr>
            <a:spcAft>
              <a:spcPts val="600"/>
            </a:spcAft>
            <a:buFont typeface="Wingdings" panose="05000000000000000000" pitchFamily="2" charset="2"/>
            <a:buChar char="§"/>
          </a:pPr>
          <a:r>
            <a:rPr lang="de-DE" sz="1800">
              <a:latin typeface="Calibri" panose="020F0502020204030204" pitchFamily="34" charset="0"/>
              <a:ea typeface="Calibri" panose="020F0502020204030204" pitchFamily="34" charset="0"/>
              <a:cs typeface="Calibri" panose="020F0502020204030204" pitchFamily="34" charset="0"/>
            </a:rPr>
            <a:t>organisiert und moderiert Workshops</a:t>
          </a:r>
        </a:p>
      </dgm:t>
    </dgm:pt>
    <dgm:pt modelId="{6D53027F-4D33-4F29-B444-D67F96FE9C33}" type="parTrans" cxnId="{E5F9C208-6459-4342-9383-09DC8A1AED41}">
      <dgm:prSet/>
      <dgm:spPr/>
      <dgm:t>
        <a:bodyPr/>
        <a:lstStyle/>
        <a:p>
          <a:endParaRPr lang="de-DE"/>
        </a:p>
      </dgm:t>
    </dgm:pt>
    <dgm:pt modelId="{26A7B350-5FB3-4BC0-93C4-F0A90DEDF774}" type="sibTrans" cxnId="{E5F9C208-6459-4342-9383-09DC8A1AED41}">
      <dgm:prSet/>
      <dgm:spPr/>
      <dgm:t>
        <a:bodyPr/>
        <a:lstStyle/>
        <a:p>
          <a:endParaRPr lang="de-DE"/>
        </a:p>
      </dgm:t>
    </dgm:pt>
    <dgm:pt modelId="{5C91B93A-92FF-4E8A-AC86-0AD57FAAFB2A}">
      <dgm:prSet phldrT="[Text]" phldr="0" custT="1"/>
      <dgm:spPr/>
      <dgm:t>
        <a:bodyPr/>
        <a:lstStyle/>
        <a:p>
          <a:pPr>
            <a:spcAft>
              <a:spcPts val="600"/>
            </a:spcAft>
            <a:buFont typeface="Wingdings" panose="05000000000000000000" pitchFamily="2" charset="2"/>
            <a:buChar char="§"/>
          </a:pPr>
          <a:r>
            <a:rPr lang="de-DE" sz="1800" dirty="0">
              <a:latin typeface="Calibri" panose="020F0502020204030204" pitchFamily="34" charset="0"/>
              <a:ea typeface="Calibri" panose="020F0502020204030204" pitchFamily="34" charset="0"/>
              <a:cs typeface="Calibri" panose="020F0502020204030204" pitchFamily="34" charset="0"/>
            </a:rPr>
            <a:t>verwaltet das Online-Self-Assessment und behält den Überblick</a:t>
          </a:r>
        </a:p>
      </dgm:t>
    </dgm:pt>
    <dgm:pt modelId="{3A343A0D-A86C-447C-A25D-D030418606C1}" type="parTrans" cxnId="{1AF1DC9A-2089-4D9A-875A-D5105B012498}">
      <dgm:prSet/>
      <dgm:spPr/>
      <dgm:t>
        <a:bodyPr/>
        <a:lstStyle/>
        <a:p>
          <a:endParaRPr lang="de-DE"/>
        </a:p>
      </dgm:t>
    </dgm:pt>
    <dgm:pt modelId="{B4C5444F-B149-4CD9-ACBE-9EF8AC87B8D1}" type="sibTrans" cxnId="{1AF1DC9A-2089-4D9A-875A-D5105B012498}">
      <dgm:prSet/>
      <dgm:spPr/>
      <dgm:t>
        <a:bodyPr/>
        <a:lstStyle/>
        <a:p>
          <a:endParaRPr lang="de-DE"/>
        </a:p>
      </dgm:t>
    </dgm:pt>
    <dgm:pt modelId="{74A991E0-4749-439F-A3F7-F2210A753927}">
      <dgm:prSet phldrT="[Text]" phldr="0" custT="1"/>
      <dgm:spPr/>
      <dgm:t>
        <a:bodyPr/>
        <a:lstStyle/>
        <a:p>
          <a:pPr>
            <a:spcAft>
              <a:spcPts val="600"/>
            </a:spcAft>
            <a:buFont typeface="Wingdings" panose="05000000000000000000" pitchFamily="2" charset="2"/>
            <a:buChar char="§"/>
          </a:pPr>
          <a:r>
            <a:rPr lang="de-DE" sz="1800">
              <a:latin typeface="Calibri" panose="020F0502020204030204" pitchFamily="34" charset="0"/>
              <a:ea typeface="Calibri" panose="020F0502020204030204" pitchFamily="34" charset="0"/>
              <a:cs typeface="Calibri" panose="020F0502020204030204" pitchFamily="34" charset="0"/>
            </a:rPr>
            <a:t>wird in die Gestaltung der Roadmap mit einbezogen</a:t>
          </a:r>
        </a:p>
      </dgm:t>
    </dgm:pt>
    <dgm:pt modelId="{22560B52-1CF6-400B-A43A-61604D695AFB}" type="parTrans" cxnId="{556839BF-8060-423E-B06F-2CA7FCD02F6C}">
      <dgm:prSet/>
      <dgm:spPr/>
      <dgm:t>
        <a:bodyPr/>
        <a:lstStyle/>
        <a:p>
          <a:endParaRPr lang="de-DE"/>
        </a:p>
      </dgm:t>
    </dgm:pt>
    <dgm:pt modelId="{13E25B9C-BF86-42EB-9155-18E097D85791}" type="sibTrans" cxnId="{556839BF-8060-423E-B06F-2CA7FCD02F6C}">
      <dgm:prSet/>
      <dgm:spPr/>
      <dgm:t>
        <a:bodyPr/>
        <a:lstStyle/>
        <a:p>
          <a:endParaRPr lang="de-DE"/>
        </a:p>
      </dgm:t>
    </dgm:pt>
    <dgm:pt modelId="{491EC94D-A614-41F4-B675-63739EB66F0A}">
      <dgm:prSet phldrT="[Text]" phldr="0" custT="1"/>
      <dgm:spPr/>
      <dgm:t>
        <a:bodyPr/>
        <a:lstStyle/>
        <a:p>
          <a:pPr>
            <a:spcAft>
              <a:spcPts val="600"/>
            </a:spcAft>
            <a:buFont typeface="Wingdings" panose="05000000000000000000" pitchFamily="2" charset="2"/>
            <a:buChar char="§"/>
          </a:pPr>
          <a:r>
            <a:rPr lang="de-DE" sz="1800">
              <a:latin typeface="Calibri" panose="020F0502020204030204" pitchFamily="34" charset="0"/>
              <a:ea typeface="Calibri" panose="020F0502020204030204" pitchFamily="34" charset="0"/>
              <a:cs typeface="Calibri" panose="020F0502020204030204" pitchFamily="34" charset="0"/>
            </a:rPr>
            <a:t>Stößt Maßnahmen selbst an oder erteilt das Mandat für Maßnahmenausgestaltung und - </a:t>
          </a:r>
          <a:r>
            <a:rPr lang="de-DE" sz="1800" err="1">
              <a:latin typeface="Calibri" panose="020F0502020204030204" pitchFamily="34" charset="0"/>
              <a:ea typeface="Calibri" panose="020F0502020204030204" pitchFamily="34" charset="0"/>
              <a:cs typeface="Calibri" panose="020F0502020204030204" pitchFamily="34" charset="0"/>
            </a:rPr>
            <a:t>umsetzung</a:t>
          </a:r>
          <a:endParaRPr lang="de-DE" sz="1800">
            <a:latin typeface="Calibri" panose="020F0502020204030204" pitchFamily="34" charset="0"/>
            <a:ea typeface="Calibri" panose="020F0502020204030204" pitchFamily="34" charset="0"/>
            <a:cs typeface="Calibri" panose="020F0502020204030204" pitchFamily="34" charset="0"/>
          </a:endParaRPr>
        </a:p>
      </dgm:t>
    </dgm:pt>
    <dgm:pt modelId="{717DBC24-8200-482C-A53D-60B8E9960463}" type="parTrans" cxnId="{C663BA2A-FD4A-478D-80D6-985022F5F68C}">
      <dgm:prSet/>
      <dgm:spPr/>
      <dgm:t>
        <a:bodyPr/>
        <a:lstStyle/>
        <a:p>
          <a:endParaRPr lang="de-DE"/>
        </a:p>
      </dgm:t>
    </dgm:pt>
    <dgm:pt modelId="{206C12A0-C6B8-4410-8270-1C634102F670}" type="sibTrans" cxnId="{C663BA2A-FD4A-478D-80D6-985022F5F68C}">
      <dgm:prSet/>
      <dgm:spPr/>
      <dgm:t>
        <a:bodyPr/>
        <a:lstStyle/>
        <a:p>
          <a:endParaRPr lang="de-DE"/>
        </a:p>
      </dgm:t>
    </dgm:pt>
    <dgm:pt modelId="{FBBB2827-C610-4C3D-9BC0-DD293F6FA9CA}">
      <dgm:prSet phldrT="[Text]" phldr="0" custT="1"/>
      <dgm:spPr/>
      <dgm:t>
        <a:bodyPr/>
        <a:lstStyle/>
        <a:p>
          <a:pPr>
            <a:spcAft>
              <a:spcPts val="600"/>
            </a:spcAft>
            <a:buFont typeface="Wingdings" panose="05000000000000000000" pitchFamily="2" charset="2"/>
            <a:buChar char="§"/>
          </a:pPr>
          <a:r>
            <a:rPr lang="de-DE" sz="1800">
              <a:latin typeface="Calibri" panose="020F0502020204030204" pitchFamily="34" charset="0"/>
              <a:ea typeface="Calibri" panose="020F0502020204030204" pitchFamily="34" charset="0"/>
              <a:cs typeface="Calibri" panose="020F0502020204030204" pitchFamily="34" charset="0"/>
            </a:rPr>
            <a:t>gibt Feedback zu priorisierten Handlungsfeldern</a:t>
          </a:r>
          <a:endParaRPr lang="de-DE" sz="2400">
            <a:latin typeface="Calibri" panose="020F0502020204030204" pitchFamily="34" charset="0"/>
            <a:ea typeface="Calibri" panose="020F0502020204030204" pitchFamily="34" charset="0"/>
            <a:cs typeface="Calibri" panose="020F0502020204030204" pitchFamily="34" charset="0"/>
          </a:endParaRPr>
        </a:p>
      </dgm:t>
    </dgm:pt>
    <dgm:pt modelId="{F8AFBEE2-BE03-4741-B87C-0D7949C1FF5A}" type="parTrans" cxnId="{B8C12F75-517D-4713-A830-4F45622E8664}">
      <dgm:prSet/>
      <dgm:spPr/>
      <dgm:t>
        <a:bodyPr/>
        <a:lstStyle/>
        <a:p>
          <a:endParaRPr lang="en-US"/>
        </a:p>
      </dgm:t>
    </dgm:pt>
    <dgm:pt modelId="{B3F91391-B64A-48DC-A856-4E5CB7152C4E}" type="sibTrans" cxnId="{B8C12F75-517D-4713-A830-4F45622E8664}">
      <dgm:prSet/>
      <dgm:spPr/>
      <dgm:t>
        <a:bodyPr/>
        <a:lstStyle/>
        <a:p>
          <a:endParaRPr lang="en-US"/>
        </a:p>
      </dgm:t>
    </dgm:pt>
    <dgm:pt modelId="{7CF388CF-840C-4901-A169-5DCD86468250}" type="pres">
      <dgm:prSet presAssocID="{59552CD8-EC9D-44F4-85F9-5BDBDBF701CD}" presName="Name0" presStyleCnt="0">
        <dgm:presLayoutVars>
          <dgm:dir/>
          <dgm:animLvl val="lvl"/>
          <dgm:resizeHandles val="exact"/>
        </dgm:presLayoutVars>
      </dgm:prSet>
      <dgm:spPr/>
    </dgm:pt>
    <dgm:pt modelId="{E1A9A313-7FB9-4C6B-AB89-7183CE1A6D5F}" type="pres">
      <dgm:prSet presAssocID="{710E5F82-D94B-4FED-A431-7DCBE85C4110}" presName="composite" presStyleCnt="0"/>
      <dgm:spPr/>
    </dgm:pt>
    <dgm:pt modelId="{7656041C-6FCE-4D76-9F92-B1021A037221}" type="pres">
      <dgm:prSet presAssocID="{710E5F82-D94B-4FED-A431-7DCBE85C4110}" presName="parTx" presStyleLbl="alignNode1" presStyleIdx="0" presStyleCnt="3">
        <dgm:presLayoutVars>
          <dgm:chMax val="0"/>
          <dgm:chPref val="0"/>
          <dgm:bulletEnabled val="1"/>
        </dgm:presLayoutVars>
      </dgm:prSet>
      <dgm:spPr/>
    </dgm:pt>
    <dgm:pt modelId="{9181C8BF-21E9-42BE-BC08-24DBA5486038}" type="pres">
      <dgm:prSet presAssocID="{710E5F82-D94B-4FED-A431-7DCBE85C4110}" presName="desTx" presStyleLbl="alignAccFollowNode1" presStyleIdx="0" presStyleCnt="3">
        <dgm:presLayoutVars>
          <dgm:bulletEnabled val="1"/>
        </dgm:presLayoutVars>
      </dgm:prSet>
      <dgm:spPr/>
    </dgm:pt>
    <dgm:pt modelId="{E10F387C-19B9-4300-BECA-45B9FF4FAA46}" type="pres">
      <dgm:prSet presAssocID="{3CE92213-BFBC-4155-9DC0-6A872A19BD85}" presName="space" presStyleCnt="0"/>
      <dgm:spPr/>
    </dgm:pt>
    <dgm:pt modelId="{F6A6F5D5-3F34-40E9-9632-72202ED90BF4}" type="pres">
      <dgm:prSet presAssocID="{32CA8E40-5798-4F49-B17B-9FE403552290}" presName="composite" presStyleCnt="0"/>
      <dgm:spPr/>
    </dgm:pt>
    <dgm:pt modelId="{2603EAEF-A8A4-4FB3-9289-950863B5B90E}" type="pres">
      <dgm:prSet presAssocID="{32CA8E40-5798-4F49-B17B-9FE403552290}" presName="parTx" presStyleLbl="alignNode1" presStyleIdx="1" presStyleCnt="3">
        <dgm:presLayoutVars>
          <dgm:chMax val="0"/>
          <dgm:chPref val="0"/>
          <dgm:bulletEnabled val="1"/>
        </dgm:presLayoutVars>
      </dgm:prSet>
      <dgm:spPr/>
    </dgm:pt>
    <dgm:pt modelId="{CF601B8E-9E77-47AA-B67D-1F8C2C24C01D}" type="pres">
      <dgm:prSet presAssocID="{32CA8E40-5798-4F49-B17B-9FE403552290}" presName="desTx" presStyleLbl="alignAccFollowNode1" presStyleIdx="1" presStyleCnt="3">
        <dgm:presLayoutVars>
          <dgm:bulletEnabled val="1"/>
        </dgm:presLayoutVars>
      </dgm:prSet>
      <dgm:spPr/>
    </dgm:pt>
    <dgm:pt modelId="{FB48D827-7E0B-4533-BF83-031C193567D1}" type="pres">
      <dgm:prSet presAssocID="{AF9A0CA6-DFA7-460B-96B0-8A35774DFA09}" presName="space" presStyleCnt="0"/>
      <dgm:spPr/>
    </dgm:pt>
    <dgm:pt modelId="{59B5B399-F7FF-4E35-86BA-2B4D0F57E7D5}" type="pres">
      <dgm:prSet presAssocID="{74273EC9-8D4F-42FB-9A82-8C1748433484}" presName="composite" presStyleCnt="0"/>
      <dgm:spPr/>
    </dgm:pt>
    <dgm:pt modelId="{78CCEE18-8389-41EC-B3B1-509E5DAE226B}" type="pres">
      <dgm:prSet presAssocID="{74273EC9-8D4F-42FB-9A82-8C1748433484}" presName="parTx" presStyleLbl="alignNode1" presStyleIdx="2" presStyleCnt="3">
        <dgm:presLayoutVars>
          <dgm:chMax val="0"/>
          <dgm:chPref val="0"/>
          <dgm:bulletEnabled val="1"/>
        </dgm:presLayoutVars>
      </dgm:prSet>
      <dgm:spPr/>
    </dgm:pt>
    <dgm:pt modelId="{08DDE821-F02D-4690-8CDB-2E4FA31FC15B}" type="pres">
      <dgm:prSet presAssocID="{74273EC9-8D4F-42FB-9A82-8C1748433484}" presName="desTx" presStyleLbl="alignAccFollowNode1" presStyleIdx="2" presStyleCnt="3">
        <dgm:presLayoutVars>
          <dgm:bulletEnabled val="1"/>
        </dgm:presLayoutVars>
      </dgm:prSet>
      <dgm:spPr/>
    </dgm:pt>
  </dgm:ptLst>
  <dgm:cxnLst>
    <dgm:cxn modelId="{9A1C6408-327F-4D37-85F7-3C8CF4646D20}" type="presOf" srcId="{C12BC444-4A63-4C8F-A022-B685E8D1B853}" destId="{CF601B8E-9E77-47AA-B67D-1F8C2C24C01D}" srcOrd="0" destOrd="0" presId="urn:microsoft.com/office/officeart/2005/8/layout/hList1"/>
    <dgm:cxn modelId="{E5F9C208-6459-4342-9383-09DC8A1AED41}" srcId="{710E5F82-D94B-4FED-A431-7DCBE85C4110}" destId="{5E51C743-340A-4576-845A-7EC2E7FD337B}" srcOrd="2" destOrd="0" parTransId="{6D53027F-4D33-4F29-B444-D67F96FE9C33}" sibTransId="{26A7B350-5FB3-4BC0-93C4-F0A90DEDF774}"/>
    <dgm:cxn modelId="{9F474225-2E21-4AFD-A798-8BDE1F8FB066}" type="presOf" srcId="{FBBB2827-C610-4C3D-9BC0-DD293F6FA9CA}" destId="{08DDE821-F02D-4690-8CDB-2E4FA31FC15B}" srcOrd="0" destOrd="1" presId="urn:microsoft.com/office/officeart/2005/8/layout/hList1"/>
    <dgm:cxn modelId="{D63BE926-729B-4916-B86E-AFC14884BE8A}" type="presOf" srcId="{74273EC9-8D4F-42FB-9A82-8C1748433484}" destId="{78CCEE18-8389-41EC-B3B1-509E5DAE226B}" srcOrd="0" destOrd="0" presId="urn:microsoft.com/office/officeart/2005/8/layout/hList1"/>
    <dgm:cxn modelId="{8A036129-6544-4A90-A0C8-2EA1968D3DA6}" srcId="{710E5F82-D94B-4FED-A431-7DCBE85C4110}" destId="{3B1EB817-FC03-4481-9E2F-7A4257AE3C2A}" srcOrd="0" destOrd="0" parTransId="{B956DF0E-7333-42A7-AF5C-DECE3F82C0D9}" sibTransId="{D78261D1-F202-43CA-A8D5-E00B2A5A2082}"/>
    <dgm:cxn modelId="{C663BA2A-FD4A-478D-80D6-985022F5F68C}" srcId="{74273EC9-8D4F-42FB-9A82-8C1748433484}" destId="{491EC94D-A614-41F4-B675-63739EB66F0A}" srcOrd="3" destOrd="0" parTransId="{717DBC24-8200-482C-A53D-60B8E9960463}" sibTransId="{206C12A0-C6B8-4410-8270-1C634102F670}"/>
    <dgm:cxn modelId="{3A4B052F-C78A-4C85-B629-7CB60C23C099}" type="presOf" srcId="{CA4FD462-47C9-4AB8-B70E-8442810B2663}" destId="{CF601B8E-9E77-47AA-B67D-1F8C2C24C01D}" srcOrd="0" destOrd="1" presId="urn:microsoft.com/office/officeart/2005/8/layout/hList1"/>
    <dgm:cxn modelId="{B702033A-C812-4B5E-8C2A-D53E48A5DED4}" srcId="{59552CD8-EC9D-44F4-85F9-5BDBDBF701CD}" destId="{74273EC9-8D4F-42FB-9A82-8C1748433484}" srcOrd="2" destOrd="0" parTransId="{9248F03B-F84C-4867-ADDC-1D11D8EA70C5}" sibTransId="{3B054824-1C6F-4607-8D5E-4A95EAE4C600}"/>
    <dgm:cxn modelId="{777BA93A-61F6-4450-9B55-82BC5CB08EC3}" srcId="{59552CD8-EC9D-44F4-85F9-5BDBDBF701CD}" destId="{32CA8E40-5798-4F49-B17B-9FE403552290}" srcOrd="1" destOrd="0" parTransId="{67D3CF87-050C-44EB-8CFB-7F3C722A761F}" sibTransId="{AF9A0CA6-DFA7-460B-96B0-8A35774DFA09}"/>
    <dgm:cxn modelId="{B8C12F75-517D-4713-A830-4F45622E8664}" srcId="{74273EC9-8D4F-42FB-9A82-8C1748433484}" destId="{FBBB2827-C610-4C3D-9BC0-DD293F6FA9CA}" srcOrd="1" destOrd="0" parTransId="{F8AFBEE2-BE03-4741-B87C-0D7949C1FF5A}" sibTransId="{B3F91391-B64A-48DC-A856-4E5CB7152C4E}"/>
    <dgm:cxn modelId="{31C47955-41E5-4B1D-A878-73B0FD9BCE19}" srcId="{32CA8E40-5798-4F49-B17B-9FE403552290}" destId="{C12BC444-4A63-4C8F-A022-B685E8D1B853}" srcOrd="0" destOrd="0" parTransId="{885317A2-1539-4C8D-B3D4-F212920EDB06}" sibTransId="{CF15F09E-B208-4BF0-B893-D1FBA22FAF7A}"/>
    <dgm:cxn modelId="{991DCB59-2E39-415D-AFB9-03DF282D4F80}" type="presOf" srcId="{29711450-5848-4AE6-89B9-95E2D33B13B3}" destId="{08DDE821-F02D-4690-8CDB-2E4FA31FC15B}" srcOrd="0" destOrd="0" presId="urn:microsoft.com/office/officeart/2005/8/layout/hList1"/>
    <dgm:cxn modelId="{01B5ED83-C75D-46E1-871E-71AC3CD0B0C8}" type="presOf" srcId="{491EC94D-A614-41F4-B675-63739EB66F0A}" destId="{08DDE821-F02D-4690-8CDB-2E4FA31FC15B}" srcOrd="0" destOrd="3" presId="urn:microsoft.com/office/officeart/2005/8/layout/hList1"/>
    <dgm:cxn modelId="{B3DC438D-EE97-4BDD-8CF7-29F3155AC784}" type="presOf" srcId="{59552CD8-EC9D-44F4-85F9-5BDBDBF701CD}" destId="{7CF388CF-840C-4901-A169-5DCD86468250}" srcOrd="0" destOrd="0" presId="urn:microsoft.com/office/officeart/2005/8/layout/hList1"/>
    <dgm:cxn modelId="{1AF1DC9A-2089-4D9A-875A-D5105B012498}" srcId="{710E5F82-D94B-4FED-A431-7DCBE85C4110}" destId="{5C91B93A-92FF-4E8A-AC86-0AD57FAAFB2A}" srcOrd="1" destOrd="0" parTransId="{3A343A0D-A86C-447C-A25D-D030418606C1}" sibTransId="{B4C5444F-B149-4CD9-ACBE-9EF8AC87B8D1}"/>
    <dgm:cxn modelId="{FB9649AF-6326-439B-A0C8-E97E542227B2}" srcId="{59552CD8-EC9D-44F4-85F9-5BDBDBF701CD}" destId="{710E5F82-D94B-4FED-A431-7DCBE85C4110}" srcOrd="0" destOrd="0" parTransId="{5706CDA9-1CFA-4AFD-8883-DD53B62778DD}" sibTransId="{3CE92213-BFBC-4155-9DC0-6A872A19BD85}"/>
    <dgm:cxn modelId="{556839BF-8060-423E-B06F-2CA7FCD02F6C}" srcId="{74273EC9-8D4F-42FB-9A82-8C1748433484}" destId="{74A991E0-4749-439F-A3F7-F2210A753927}" srcOrd="2" destOrd="0" parTransId="{22560B52-1CF6-400B-A43A-61604D695AFB}" sibTransId="{13E25B9C-BF86-42EB-9155-18E097D85791}"/>
    <dgm:cxn modelId="{AF1F34C8-A5A2-4C08-83AD-8E6DBA7A5997}" srcId="{32CA8E40-5798-4F49-B17B-9FE403552290}" destId="{CA4FD462-47C9-4AB8-B70E-8442810B2663}" srcOrd="1" destOrd="0" parTransId="{232F1574-35C4-4F83-849F-C1FCDD1D6FBD}" sibTransId="{60CF13B3-2378-4625-BCD4-1E44B6C82FD0}"/>
    <dgm:cxn modelId="{3A3D3FC8-D189-48B6-A424-A9586E36C1ED}" srcId="{74273EC9-8D4F-42FB-9A82-8C1748433484}" destId="{29711450-5848-4AE6-89B9-95E2D33B13B3}" srcOrd="0" destOrd="0" parTransId="{01C6E9D2-7D8B-45B9-AFA0-990F327D0E3D}" sibTransId="{4672C7F0-144C-4D9C-B39D-3A9F1482FBA6}"/>
    <dgm:cxn modelId="{87C0B2D4-4A22-4A82-B5CA-4A3ACA499D5A}" type="presOf" srcId="{74A991E0-4749-439F-A3F7-F2210A753927}" destId="{08DDE821-F02D-4690-8CDB-2E4FA31FC15B}" srcOrd="0" destOrd="2" presId="urn:microsoft.com/office/officeart/2005/8/layout/hList1"/>
    <dgm:cxn modelId="{18AFE0D6-5E12-462B-9A84-AF6BFB656E25}" type="presOf" srcId="{3B1EB817-FC03-4481-9E2F-7A4257AE3C2A}" destId="{9181C8BF-21E9-42BE-BC08-24DBA5486038}" srcOrd="0" destOrd="0" presId="urn:microsoft.com/office/officeart/2005/8/layout/hList1"/>
    <dgm:cxn modelId="{3FCEA4EA-18D6-4780-8EC7-3F082C2AF59C}" type="presOf" srcId="{710E5F82-D94B-4FED-A431-7DCBE85C4110}" destId="{7656041C-6FCE-4D76-9F92-B1021A037221}" srcOrd="0" destOrd="0" presId="urn:microsoft.com/office/officeart/2005/8/layout/hList1"/>
    <dgm:cxn modelId="{EEE85CEB-3D1A-4082-BCFB-FC24A03DD4A5}" type="presOf" srcId="{5E51C743-340A-4576-845A-7EC2E7FD337B}" destId="{9181C8BF-21E9-42BE-BC08-24DBA5486038}" srcOrd="0" destOrd="2" presId="urn:microsoft.com/office/officeart/2005/8/layout/hList1"/>
    <dgm:cxn modelId="{568D0DF2-C74F-48A4-BBF3-89E35D996565}" type="presOf" srcId="{32CA8E40-5798-4F49-B17B-9FE403552290}" destId="{2603EAEF-A8A4-4FB3-9289-950863B5B90E}" srcOrd="0" destOrd="0" presId="urn:microsoft.com/office/officeart/2005/8/layout/hList1"/>
    <dgm:cxn modelId="{B21717FA-1464-4312-97D2-0BB2FE31F00B}" type="presOf" srcId="{5C91B93A-92FF-4E8A-AC86-0AD57FAAFB2A}" destId="{9181C8BF-21E9-42BE-BC08-24DBA5486038}" srcOrd="0" destOrd="1" presId="urn:microsoft.com/office/officeart/2005/8/layout/hList1"/>
    <dgm:cxn modelId="{84D9EA60-7002-433A-B924-25C4244F02C1}" type="presParOf" srcId="{7CF388CF-840C-4901-A169-5DCD86468250}" destId="{E1A9A313-7FB9-4C6B-AB89-7183CE1A6D5F}" srcOrd="0" destOrd="0" presId="urn:microsoft.com/office/officeart/2005/8/layout/hList1"/>
    <dgm:cxn modelId="{486E4B78-480A-4CA4-8828-5F8987A42838}" type="presParOf" srcId="{E1A9A313-7FB9-4C6B-AB89-7183CE1A6D5F}" destId="{7656041C-6FCE-4D76-9F92-B1021A037221}" srcOrd="0" destOrd="0" presId="urn:microsoft.com/office/officeart/2005/8/layout/hList1"/>
    <dgm:cxn modelId="{6457AB87-4984-4EB3-B64E-87C5871C2A12}" type="presParOf" srcId="{E1A9A313-7FB9-4C6B-AB89-7183CE1A6D5F}" destId="{9181C8BF-21E9-42BE-BC08-24DBA5486038}" srcOrd="1" destOrd="0" presId="urn:microsoft.com/office/officeart/2005/8/layout/hList1"/>
    <dgm:cxn modelId="{DC3495FB-26F5-43F2-9B00-556C8760C437}" type="presParOf" srcId="{7CF388CF-840C-4901-A169-5DCD86468250}" destId="{E10F387C-19B9-4300-BECA-45B9FF4FAA46}" srcOrd="1" destOrd="0" presId="urn:microsoft.com/office/officeart/2005/8/layout/hList1"/>
    <dgm:cxn modelId="{FA7C3729-E0B9-40E1-9DD9-48F4677EB6FB}" type="presParOf" srcId="{7CF388CF-840C-4901-A169-5DCD86468250}" destId="{F6A6F5D5-3F34-40E9-9632-72202ED90BF4}" srcOrd="2" destOrd="0" presId="urn:microsoft.com/office/officeart/2005/8/layout/hList1"/>
    <dgm:cxn modelId="{5A541FF8-C6AF-4E5B-98C9-6C185FAC73A0}" type="presParOf" srcId="{F6A6F5D5-3F34-40E9-9632-72202ED90BF4}" destId="{2603EAEF-A8A4-4FB3-9289-950863B5B90E}" srcOrd="0" destOrd="0" presId="urn:microsoft.com/office/officeart/2005/8/layout/hList1"/>
    <dgm:cxn modelId="{5668FF61-C7F4-407D-83D8-EFB4921BAD47}" type="presParOf" srcId="{F6A6F5D5-3F34-40E9-9632-72202ED90BF4}" destId="{CF601B8E-9E77-47AA-B67D-1F8C2C24C01D}" srcOrd="1" destOrd="0" presId="urn:microsoft.com/office/officeart/2005/8/layout/hList1"/>
    <dgm:cxn modelId="{002312CA-063D-4C0D-A811-C6443D1C4D3E}" type="presParOf" srcId="{7CF388CF-840C-4901-A169-5DCD86468250}" destId="{FB48D827-7E0B-4533-BF83-031C193567D1}" srcOrd="3" destOrd="0" presId="urn:microsoft.com/office/officeart/2005/8/layout/hList1"/>
    <dgm:cxn modelId="{C9D86F4C-A222-4417-8C43-7AD3D6AA7061}" type="presParOf" srcId="{7CF388CF-840C-4901-A169-5DCD86468250}" destId="{59B5B399-F7FF-4E35-86BA-2B4D0F57E7D5}" srcOrd="4" destOrd="0" presId="urn:microsoft.com/office/officeart/2005/8/layout/hList1"/>
    <dgm:cxn modelId="{5F2FF49D-4566-40BB-B774-B8F1DA04F251}" type="presParOf" srcId="{59B5B399-F7FF-4E35-86BA-2B4D0F57E7D5}" destId="{78CCEE18-8389-41EC-B3B1-509E5DAE226B}" srcOrd="0" destOrd="0" presId="urn:microsoft.com/office/officeart/2005/8/layout/hList1"/>
    <dgm:cxn modelId="{80EAE0FD-76A9-4058-9904-56C4A5DB2292}" type="presParOf" srcId="{59B5B399-F7FF-4E35-86BA-2B4D0F57E7D5}" destId="{08DDE821-F02D-4690-8CDB-2E4FA31FC15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6041C-6FCE-4D76-9F92-B1021A037221}">
      <dsp:nvSpPr>
        <dsp:cNvPr id="0" name=""/>
        <dsp:cNvSpPr/>
      </dsp:nvSpPr>
      <dsp:spPr>
        <a:xfrm>
          <a:off x="3425" y="16712"/>
          <a:ext cx="3340259" cy="835200"/>
        </a:xfrm>
        <a:prstGeom prst="rect">
          <a:avLst/>
        </a:prstGeom>
        <a:solidFill>
          <a:srgbClr val="63B3BE"/>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kern="1200">
              <a:latin typeface="Calibri" panose="020F0502020204030204" pitchFamily="34" charset="0"/>
              <a:ea typeface="Calibri" panose="020F0502020204030204" pitchFamily="34" charset="0"/>
              <a:cs typeface="Calibri" panose="020F0502020204030204" pitchFamily="34" charset="0"/>
            </a:rPr>
            <a:t>Koordinator*in</a:t>
          </a:r>
        </a:p>
      </dsp:txBody>
      <dsp:txXfrm>
        <a:off x="3425" y="16712"/>
        <a:ext cx="3340259" cy="835200"/>
      </dsp:txXfrm>
    </dsp:sp>
    <dsp:sp modelId="{9181C8BF-21E9-42BE-BC08-24DBA5486038}">
      <dsp:nvSpPr>
        <dsp:cNvPr id="0" name=""/>
        <dsp:cNvSpPr/>
      </dsp:nvSpPr>
      <dsp:spPr>
        <a:xfrm>
          <a:off x="3425" y="851912"/>
          <a:ext cx="3340259" cy="303742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ts val="600"/>
            </a:spcAft>
            <a:buFont typeface="Wingdings" panose="05000000000000000000" pitchFamily="2" charset="2"/>
            <a:buChar char="§"/>
          </a:pPr>
          <a:r>
            <a:rPr lang="de-DE" sz="1800" kern="1200" dirty="0">
              <a:latin typeface="Calibri" panose="020F0502020204030204" pitchFamily="34" charset="0"/>
              <a:ea typeface="Calibri" panose="020F0502020204030204" pitchFamily="34" charset="0"/>
              <a:cs typeface="Calibri" panose="020F0502020204030204" pitchFamily="34" charset="0"/>
            </a:rPr>
            <a:t>übernimmt die Anmeldung zum Online-Self-Assessment und teilt einzelne Mitarbeitenden den Kompetenzprofilen zu</a:t>
          </a:r>
        </a:p>
        <a:p>
          <a:pPr marL="171450" lvl="1" indent="-171450" algn="l" defTabSz="800100">
            <a:lnSpc>
              <a:spcPct val="90000"/>
            </a:lnSpc>
            <a:spcBef>
              <a:spcPct val="0"/>
            </a:spcBef>
            <a:spcAft>
              <a:spcPts val="600"/>
            </a:spcAft>
            <a:buFont typeface="Wingdings" panose="05000000000000000000" pitchFamily="2" charset="2"/>
            <a:buChar char="§"/>
          </a:pPr>
          <a:r>
            <a:rPr lang="de-DE" sz="1800" kern="1200" dirty="0">
              <a:latin typeface="Calibri" panose="020F0502020204030204" pitchFamily="34" charset="0"/>
              <a:ea typeface="Calibri" panose="020F0502020204030204" pitchFamily="34" charset="0"/>
              <a:cs typeface="Calibri" panose="020F0502020204030204" pitchFamily="34" charset="0"/>
            </a:rPr>
            <a:t>verwaltet das Online-Self-Assessment und behält den Überblick</a:t>
          </a:r>
        </a:p>
        <a:p>
          <a:pPr marL="171450" lvl="1" indent="-171450" algn="l" defTabSz="800100">
            <a:lnSpc>
              <a:spcPct val="90000"/>
            </a:lnSpc>
            <a:spcBef>
              <a:spcPct val="0"/>
            </a:spcBef>
            <a:spcAft>
              <a:spcPts val="600"/>
            </a:spcAft>
            <a:buFont typeface="Wingdings" panose="05000000000000000000" pitchFamily="2" charset="2"/>
            <a:buChar char="§"/>
          </a:pPr>
          <a:r>
            <a:rPr lang="de-DE" sz="1800" kern="1200">
              <a:latin typeface="Calibri" panose="020F0502020204030204" pitchFamily="34" charset="0"/>
              <a:ea typeface="Calibri" panose="020F0502020204030204" pitchFamily="34" charset="0"/>
              <a:cs typeface="Calibri" panose="020F0502020204030204" pitchFamily="34" charset="0"/>
            </a:rPr>
            <a:t>organisiert und moderiert Workshops</a:t>
          </a:r>
        </a:p>
      </dsp:txBody>
      <dsp:txXfrm>
        <a:off x="3425" y="851912"/>
        <a:ext cx="3340259" cy="3037428"/>
      </dsp:txXfrm>
    </dsp:sp>
    <dsp:sp modelId="{2603EAEF-A8A4-4FB3-9289-950863B5B90E}">
      <dsp:nvSpPr>
        <dsp:cNvPr id="0" name=""/>
        <dsp:cNvSpPr/>
      </dsp:nvSpPr>
      <dsp:spPr>
        <a:xfrm>
          <a:off x="3811321" y="16712"/>
          <a:ext cx="3340259" cy="835200"/>
        </a:xfrm>
        <a:prstGeom prst="rect">
          <a:avLst/>
        </a:prstGeom>
        <a:solidFill>
          <a:srgbClr val="63B3BE"/>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kern="1200">
              <a:latin typeface="Calibri" panose="020F0502020204030204" pitchFamily="34" charset="0"/>
              <a:ea typeface="Calibri" panose="020F0502020204030204" pitchFamily="34" charset="0"/>
              <a:cs typeface="Calibri" panose="020F0502020204030204" pitchFamily="34" charset="0"/>
            </a:rPr>
            <a:t>Mitarbeitende</a:t>
          </a:r>
          <a:endParaRPr lang="de-DE" sz="2400" kern="1200">
            <a:latin typeface="Calibri" panose="020F0502020204030204" pitchFamily="34" charset="0"/>
            <a:ea typeface="Calibri" panose="020F0502020204030204" pitchFamily="34" charset="0"/>
            <a:cs typeface="Calibri" panose="020F0502020204030204" pitchFamily="34" charset="0"/>
          </a:endParaRPr>
        </a:p>
      </dsp:txBody>
      <dsp:txXfrm>
        <a:off x="3811321" y="16712"/>
        <a:ext cx="3340259" cy="835200"/>
      </dsp:txXfrm>
    </dsp:sp>
    <dsp:sp modelId="{CF601B8E-9E77-47AA-B67D-1F8C2C24C01D}">
      <dsp:nvSpPr>
        <dsp:cNvPr id="0" name=""/>
        <dsp:cNvSpPr/>
      </dsp:nvSpPr>
      <dsp:spPr>
        <a:xfrm>
          <a:off x="3811321" y="851912"/>
          <a:ext cx="3340259" cy="303742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ts val="600"/>
            </a:spcAft>
            <a:buFont typeface="Wingdings" panose="05000000000000000000" pitchFamily="2" charset="2"/>
            <a:buChar char="§"/>
          </a:pPr>
          <a:r>
            <a:rPr lang="de-DE" sz="1800" kern="1200" dirty="0">
              <a:latin typeface="Calibri" panose="020F0502020204030204" pitchFamily="34" charset="0"/>
              <a:ea typeface="Calibri" panose="020F0502020204030204" pitchFamily="34" charset="0"/>
              <a:cs typeface="Calibri" panose="020F0502020204030204" pitchFamily="34" charset="0"/>
            </a:rPr>
            <a:t>Expert*innen aus verschiedenen Bereichen füllen das Online-Self-Assessments aus (ca. 1-1,5 h Zeitaufwand)</a:t>
          </a:r>
        </a:p>
        <a:p>
          <a:pPr marL="171450" lvl="1" indent="-171450" algn="l" defTabSz="800100">
            <a:lnSpc>
              <a:spcPct val="90000"/>
            </a:lnSpc>
            <a:spcBef>
              <a:spcPct val="0"/>
            </a:spcBef>
            <a:spcAft>
              <a:spcPts val="600"/>
            </a:spcAft>
            <a:buFont typeface="Wingdings" panose="05000000000000000000" pitchFamily="2" charset="2"/>
            <a:buChar char="§"/>
          </a:pPr>
          <a:r>
            <a:rPr lang="de-DE" sz="1800" kern="1200">
              <a:latin typeface="Calibri" panose="020F0502020204030204" pitchFamily="34" charset="0"/>
              <a:ea typeface="Calibri" panose="020F0502020204030204" pitchFamily="34" charset="0"/>
              <a:cs typeface="Calibri" panose="020F0502020204030204" pitchFamily="34" charset="0"/>
            </a:rPr>
            <a:t>nehmen an Workshops teil (je ca. 4 h Zeitaufwand)</a:t>
          </a:r>
        </a:p>
      </dsp:txBody>
      <dsp:txXfrm>
        <a:off x="3811321" y="851912"/>
        <a:ext cx="3340259" cy="3037428"/>
      </dsp:txXfrm>
    </dsp:sp>
    <dsp:sp modelId="{78CCEE18-8389-41EC-B3B1-509E5DAE226B}">
      <dsp:nvSpPr>
        <dsp:cNvPr id="0" name=""/>
        <dsp:cNvSpPr/>
      </dsp:nvSpPr>
      <dsp:spPr>
        <a:xfrm>
          <a:off x="7619217" y="16712"/>
          <a:ext cx="3340259" cy="835200"/>
        </a:xfrm>
        <a:prstGeom prst="rect">
          <a:avLst/>
        </a:prstGeom>
        <a:solidFill>
          <a:srgbClr val="63B3BE"/>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kern="1200">
              <a:latin typeface="Calibri" panose="020F0502020204030204" pitchFamily="34" charset="0"/>
              <a:ea typeface="Calibri" panose="020F0502020204030204" pitchFamily="34" charset="0"/>
              <a:cs typeface="Calibri" panose="020F0502020204030204" pitchFamily="34" charset="0"/>
            </a:rPr>
            <a:t>Geschäftsführung</a:t>
          </a:r>
        </a:p>
      </dsp:txBody>
      <dsp:txXfrm>
        <a:off x="7619217" y="16712"/>
        <a:ext cx="3340259" cy="835200"/>
      </dsp:txXfrm>
    </dsp:sp>
    <dsp:sp modelId="{08DDE821-F02D-4690-8CDB-2E4FA31FC15B}">
      <dsp:nvSpPr>
        <dsp:cNvPr id="0" name=""/>
        <dsp:cNvSpPr/>
      </dsp:nvSpPr>
      <dsp:spPr>
        <a:xfrm>
          <a:off x="7619217" y="851912"/>
          <a:ext cx="3340259" cy="303742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ts val="600"/>
            </a:spcAft>
            <a:buFont typeface="Wingdings" panose="05000000000000000000" pitchFamily="2" charset="2"/>
            <a:buChar char="§"/>
          </a:pPr>
          <a:r>
            <a:rPr lang="de-DE" sz="1800" kern="1200">
              <a:latin typeface="Calibri" panose="020F0502020204030204" pitchFamily="34" charset="0"/>
              <a:ea typeface="Calibri" panose="020F0502020204030204" pitchFamily="34" charset="0"/>
              <a:cs typeface="Calibri" panose="020F0502020204030204" pitchFamily="34" charset="0"/>
            </a:rPr>
            <a:t>nimmt optional an den Workshops teil</a:t>
          </a:r>
        </a:p>
        <a:p>
          <a:pPr marL="171450" lvl="1" indent="-171450" algn="l" defTabSz="800100">
            <a:lnSpc>
              <a:spcPct val="90000"/>
            </a:lnSpc>
            <a:spcBef>
              <a:spcPct val="0"/>
            </a:spcBef>
            <a:spcAft>
              <a:spcPts val="600"/>
            </a:spcAft>
            <a:buFont typeface="Wingdings" panose="05000000000000000000" pitchFamily="2" charset="2"/>
            <a:buChar char="§"/>
          </a:pPr>
          <a:r>
            <a:rPr lang="de-DE" sz="1800" kern="1200">
              <a:latin typeface="Calibri" panose="020F0502020204030204" pitchFamily="34" charset="0"/>
              <a:ea typeface="Calibri" panose="020F0502020204030204" pitchFamily="34" charset="0"/>
              <a:cs typeface="Calibri" panose="020F0502020204030204" pitchFamily="34" charset="0"/>
            </a:rPr>
            <a:t>gibt Feedback zu priorisierten Handlungsfeldern</a:t>
          </a:r>
          <a:endParaRPr lang="de-DE" sz="2400" kern="120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ts val="600"/>
            </a:spcAft>
            <a:buFont typeface="Wingdings" panose="05000000000000000000" pitchFamily="2" charset="2"/>
            <a:buChar char="§"/>
          </a:pPr>
          <a:r>
            <a:rPr lang="de-DE" sz="1800" kern="1200">
              <a:latin typeface="Calibri" panose="020F0502020204030204" pitchFamily="34" charset="0"/>
              <a:ea typeface="Calibri" panose="020F0502020204030204" pitchFamily="34" charset="0"/>
              <a:cs typeface="Calibri" panose="020F0502020204030204" pitchFamily="34" charset="0"/>
            </a:rPr>
            <a:t>wird in die Gestaltung der Roadmap mit einbezogen</a:t>
          </a:r>
        </a:p>
        <a:p>
          <a:pPr marL="171450" lvl="1" indent="-171450" algn="l" defTabSz="800100">
            <a:lnSpc>
              <a:spcPct val="90000"/>
            </a:lnSpc>
            <a:spcBef>
              <a:spcPct val="0"/>
            </a:spcBef>
            <a:spcAft>
              <a:spcPts val="600"/>
            </a:spcAft>
            <a:buFont typeface="Wingdings" panose="05000000000000000000" pitchFamily="2" charset="2"/>
            <a:buChar char="§"/>
          </a:pPr>
          <a:r>
            <a:rPr lang="de-DE" sz="1800" kern="1200">
              <a:latin typeface="Calibri" panose="020F0502020204030204" pitchFamily="34" charset="0"/>
              <a:ea typeface="Calibri" panose="020F0502020204030204" pitchFamily="34" charset="0"/>
              <a:cs typeface="Calibri" panose="020F0502020204030204" pitchFamily="34" charset="0"/>
            </a:rPr>
            <a:t>Stößt Maßnahmen selbst an oder erteilt das Mandat für Maßnahmenausgestaltung und - </a:t>
          </a:r>
          <a:r>
            <a:rPr lang="de-DE" sz="1800" kern="1200" err="1">
              <a:latin typeface="Calibri" panose="020F0502020204030204" pitchFamily="34" charset="0"/>
              <a:ea typeface="Calibri" panose="020F0502020204030204" pitchFamily="34" charset="0"/>
              <a:cs typeface="Calibri" panose="020F0502020204030204" pitchFamily="34" charset="0"/>
            </a:rPr>
            <a:t>umsetzung</a:t>
          </a:r>
          <a:endParaRPr lang="de-DE" sz="1800" kern="1200">
            <a:latin typeface="Calibri" panose="020F0502020204030204" pitchFamily="34" charset="0"/>
            <a:ea typeface="Calibri" panose="020F0502020204030204" pitchFamily="34" charset="0"/>
            <a:cs typeface="Calibri" panose="020F0502020204030204" pitchFamily="34" charset="0"/>
          </a:endParaRPr>
        </a:p>
      </dsp:txBody>
      <dsp:txXfrm>
        <a:off x="7619217" y="851912"/>
        <a:ext cx="3340259" cy="303742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04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BE33-0A34-42C3-AB0D-CC6BCBB50A6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959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835315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154006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520" y="274638"/>
            <a:ext cx="10956974" cy="1143000"/>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609521" y="1535113"/>
            <a:ext cx="5386216" cy="63976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de-DE"/>
              <a:t>Mastertextformat bearbeiten</a:t>
            </a:r>
          </a:p>
        </p:txBody>
      </p:sp>
      <p:sp>
        <p:nvSpPr>
          <p:cNvPr id="5" name="Textplatzhalter 4"/>
          <p:cNvSpPr>
            <a:spLocks noGrp="1"/>
          </p:cNvSpPr>
          <p:nvPr>
            <p:ph type="body" sz="quarter" idx="3"/>
          </p:nvPr>
        </p:nvSpPr>
        <p:spPr>
          <a:xfrm>
            <a:off x="6192562" y="1535113"/>
            <a:ext cx="5384214" cy="63976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de-DE"/>
              <a:t>Mastertextformat bearbeiten</a:t>
            </a:r>
          </a:p>
        </p:txBody>
      </p:sp>
      <p:sp>
        <p:nvSpPr>
          <p:cNvPr id="7" name="Textplatzhalter 2">
            <a:extLst>
              <a:ext uri="{FF2B5EF4-FFF2-40B4-BE49-F238E27FC236}">
                <a16:creationId xmlns:a16="http://schemas.microsoft.com/office/drawing/2014/main" id="{520DAFA8-8914-CF30-D406-634FAED7D306}"/>
              </a:ext>
            </a:extLst>
          </p:cNvPr>
          <p:cNvSpPr>
            <a:spLocks noGrp="1"/>
          </p:cNvSpPr>
          <p:nvPr>
            <p:ph type="body" sz="quarter" idx="10" hasCustomPrompt="1"/>
          </p:nvPr>
        </p:nvSpPr>
        <p:spPr>
          <a:xfrm>
            <a:off x="622220" y="2292350"/>
            <a:ext cx="5384214" cy="3729038"/>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8" name="Textplatzhalter 2">
            <a:extLst>
              <a:ext uri="{FF2B5EF4-FFF2-40B4-BE49-F238E27FC236}">
                <a16:creationId xmlns:a16="http://schemas.microsoft.com/office/drawing/2014/main" id="{F09F23C4-BFFF-62D6-5215-701ED6686FA3}"/>
              </a:ext>
            </a:extLst>
          </p:cNvPr>
          <p:cNvSpPr>
            <a:spLocks noGrp="1"/>
          </p:cNvSpPr>
          <p:nvPr>
            <p:ph type="body" sz="quarter" idx="11" hasCustomPrompt="1"/>
          </p:nvPr>
        </p:nvSpPr>
        <p:spPr>
          <a:xfrm>
            <a:off x="6182281" y="2292350"/>
            <a:ext cx="5384214" cy="3729038"/>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753994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521" y="273051"/>
            <a:ext cx="10956973" cy="1040845"/>
          </a:xfrm>
        </p:spPr>
        <p:txBody>
          <a:bodyPr anchor="b"/>
          <a:lstStyle>
            <a:lvl1pPr algn="l">
              <a:defRPr sz="2000" b="1"/>
            </a:lvl1pPr>
          </a:lstStyle>
          <a:p>
            <a:r>
              <a:rPr lang="de-DE"/>
              <a:t>Mastertitelformat bearbeiten</a:t>
            </a:r>
          </a:p>
        </p:txBody>
      </p:sp>
      <p:sp>
        <p:nvSpPr>
          <p:cNvPr id="4" name="Textplatzhalter 3"/>
          <p:cNvSpPr>
            <a:spLocks noGrp="1"/>
          </p:cNvSpPr>
          <p:nvPr>
            <p:ph type="body" sz="half" idx="2"/>
          </p:nvPr>
        </p:nvSpPr>
        <p:spPr>
          <a:xfrm>
            <a:off x="609522" y="1435102"/>
            <a:ext cx="4010562" cy="4691063"/>
          </a:xfrm>
        </p:spPr>
        <p:txBody>
          <a:bodyPr/>
          <a:lstStyle>
            <a:lvl1pPr marL="0" indent="0">
              <a:buNone/>
              <a:defRPr sz="1400"/>
            </a:lvl1pPr>
            <a:lvl2pPr marL="457154" indent="0">
              <a:buNone/>
              <a:defRPr sz="1200"/>
            </a:lvl2pPr>
            <a:lvl3pPr marL="914309" indent="0">
              <a:buNone/>
              <a:defRPr sz="1000"/>
            </a:lvl3pPr>
            <a:lvl4pPr marL="1371463" indent="0">
              <a:buNone/>
              <a:defRPr sz="900"/>
            </a:lvl4pPr>
            <a:lvl5pPr marL="1828617" indent="0">
              <a:buNone/>
              <a:defRPr sz="900"/>
            </a:lvl5pPr>
            <a:lvl6pPr marL="2285771" indent="0">
              <a:buNone/>
              <a:defRPr sz="900"/>
            </a:lvl6pPr>
            <a:lvl7pPr marL="2742926" indent="0">
              <a:buNone/>
              <a:defRPr sz="900"/>
            </a:lvl7pPr>
            <a:lvl8pPr marL="3200080" indent="0">
              <a:buNone/>
              <a:defRPr sz="900"/>
            </a:lvl8pPr>
            <a:lvl9pPr marL="3657234" indent="0">
              <a:buNone/>
              <a:defRPr sz="900"/>
            </a:lvl9pPr>
          </a:lstStyle>
          <a:p>
            <a:pPr lvl="0"/>
            <a:r>
              <a:rPr lang="de-DE"/>
              <a:t>Mastertextformat bearbeiten</a:t>
            </a:r>
          </a:p>
        </p:txBody>
      </p:sp>
      <p:sp>
        <p:nvSpPr>
          <p:cNvPr id="7" name="Textplatzhalter 2">
            <a:extLst>
              <a:ext uri="{FF2B5EF4-FFF2-40B4-BE49-F238E27FC236}">
                <a16:creationId xmlns:a16="http://schemas.microsoft.com/office/drawing/2014/main" id="{26379016-AF60-67CA-A946-68851DC67A51}"/>
              </a:ext>
            </a:extLst>
          </p:cNvPr>
          <p:cNvSpPr>
            <a:spLocks noGrp="1"/>
          </p:cNvSpPr>
          <p:nvPr>
            <p:ph type="body" sz="quarter" idx="10" hasCustomPrompt="1"/>
          </p:nvPr>
        </p:nvSpPr>
        <p:spPr>
          <a:xfrm>
            <a:off x="4719431" y="1435102"/>
            <a:ext cx="6847064" cy="4586287"/>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196372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406" y="4631924"/>
            <a:ext cx="7314248"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2389406" y="444099"/>
            <a:ext cx="7314248" cy="4114800"/>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pPr lvl="0"/>
            <a:r>
              <a:rPr lang="de-DE" noProof="0"/>
              <a:t>Bild durch Klicken auf Symbol hinzufügen</a:t>
            </a:r>
          </a:p>
        </p:txBody>
      </p:sp>
      <p:sp>
        <p:nvSpPr>
          <p:cNvPr id="4" name="Textplatzhalter 3"/>
          <p:cNvSpPr>
            <a:spLocks noGrp="1"/>
          </p:cNvSpPr>
          <p:nvPr>
            <p:ph type="body" sz="half" idx="2"/>
          </p:nvPr>
        </p:nvSpPr>
        <p:spPr>
          <a:xfrm>
            <a:off x="2389406" y="5198662"/>
            <a:ext cx="7314248" cy="804862"/>
          </a:xfrm>
        </p:spPr>
        <p:txBody>
          <a:bodyPr/>
          <a:lstStyle>
            <a:lvl1pPr marL="0" indent="0">
              <a:buNone/>
              <a:defRPr sz="1400"/>
            </a:lvl1pPr>
            <a:lvl2pPr marL="457154" indent="0">
              <a:buNone/>
              <a:defRPr sz="1200"/>
            </a:lvl2pPr>
            <a:lvl3pPr marL="914309" indent="0">
              <a:buNone/>
              <a:defRPr sz="1000"/>
            </a:lvl3pPr>
            <a:lvl4pPr marL="1371463" indent="0">
              <a:buNone/>
              <a:defRPr sz="900"/>
            </a:lvl4pPr>
            <a:lvl5pPr marL="1828617" indent="0">
              <a:buNone/>
              <a:defRPr sz="900"/>
            </a:lvl5pPr>
            <a:lvl6pPr marL="2285771" indent="0">
              <a:buNone/>
              <a:defRPr sz="900"/>
            </a:lvl6pPr>
            <a:lvl7pPr marL="2742926" indent="0">
              <a:buNone/>
              <a:defRPr sz="900"/>
            </a:lvl7pPr>
            <a:lvl8pPr marL="3200080" indent="0">
              <a:buNone/>
              <a:defRPr sz="900"/>
            </a:lvl8pPr>
            <a:lvl9pPr marL="3657234" indent="0">
              <a:buNone/>
              <a:defRPr sz="900"/>
            </a:lvl9pPr>
          </a:lstStyle>
          <a:p>
            <a:pPr lvl="0"/>
            <a:r>
              <a:rPr lang="de-DE"/>
              <a:t>Mastertextformat bearbeiten</a:t>
            </a:r>
          </a:p>
        </p:txBody>
      </p:sp>
    </p:spTree>
    <p:extLst>
      <p:ext uri="{BB962C8B-B14F-4D97-AF65-F5344CB8AC3E}">
        <p14:creationId xmlns:p14="http://schemas.microsoft.com/office/powerpoint/2010/main" val="110167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9532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mit Untertitel + Inhalt (Grüne Striche)">
    <p:spTree>
      <p:nvGrpSpPr>
        <p:cNvPr id="1" name=""/>
        <p:cNvGrpSpPr/>
        <p:nvPr/>
      </p:nvGrpSpPr>
      <p:grpSpPr>
        <a:xfrm>
          <a:off x="0" y="0"/>
          <a:ext cx="0" cy="0"/>
          <a:chOff x="0" y="0"/>
          <a:chExt cx="0" cy="0"/>
        </a:xfrm>
      </p:grpSpPr>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2457450"/>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6" name="Rectangle 3">
            <a:extLst>
              <a:ext uri="{FF2B5EF4-FFF2-40B4-BE49-F238E27FC236}">
                <a16:creationId xmlns:a16="http://schemas.microsoft.com/office/drawing/2014/main" id="{29285A20-A02A-B0DD-6AA2-B83C92BE89E5}"/>
              </a:ext>
            </a:extLst>
          </p:cNvPr>
          <p:cNvSpPr>
            <a:spLocks noGrp="1" noChangeArrowheads="1"/>
          </p:cNvSpPr>
          <p:nvPr>
            <p:ph type="subTitle" idx="1"/>
          </p:nvPr>
        </p:nvSpPr>
        <p:spPr>
          <a:xfrm>
            <a:off x="613754" y="1754188"/>
            <a:ext cx="10962906" cy="539750"/>
          </a:xfrm>
        </p:spPr>
        <p:txBody>
          <a:bodyPr/>
          <a:lstStyle>
            <a:lvl1pPr>
              <a:defRPr/>
            </a:lvl1pPr>
          </a:lstStyle>
          <a:p>
            <a:pPr lvl="0"/>
            <a:r>
              <a:rPr lang="de-DE" noProof="0"/>
              <a:t>Master-Untertitelformat bearbeiten</a:t>
            </a: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6"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7F5233F4-2FBA-8D23-0D6D-C45F470CB336}"/>
              </a:ext>
            </a:extLst>
          </p:cNvPr>
          <p:cNvSpPr>
            <a:spLocks noGrp="1"/>
          </p:cNvSpPr>
          <p:nvPr>
            <p:ph type="body" sz="quarter" idx="10" hasCustomPrompt="1"/>
          </p:nvPr>
        </p:nvSpPr>
        <p:spPr>
          <a:xfrm>
            <a:off x="622220" y="2542903"/>
            <a:ext cx="10944275" cy="3478485"/>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954228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Zwei Inhalte (Grüne Striche)">
    <p:spTree>
      <p:nvGrpSpPr>
        <p:cNvPr id="1" name=""/>
        <p:cNvGrpSpPr/>
        <p:nvPr/>
      </p:nvGrpSpPr>
      <p:grpSpPr>
        <a:xfrm>
          <a:off x="0" y="0"/>
          <a:ext cx="0" cy="0"/>
          <a:chOff x="0" y="0"/>
          <a:chExt cx="0" cy="0"/>
        </a:xfrm>
      </p:grpSpPr>
      <p:sp>
        <p:nvSpPr>
          <p:cNvPr id="5" name="Line 12">
            <a:extLst>
              <a:ext uri="{FF2B5EF4-FFF2-40B4-BE49-F238E27FC236}">
                <a16:creationId xmlns:a16="http://schemas.microsoft.com/office/drawing/2014/main" id="{63BABFEE-9940-486F-1DAE-EE078FBEEA60}"/>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6" name="Line 13">
            <a:extLst>
              <a:ext uri="{FF2B5EF4-FFF2-40B4-BE49-F238E27FC236}">
                <a16:creationId xmlns:a16="http://schemas.microsoft.com/office/drawing/2014/main" id="{A1C5BC53-2AB0-096C-DC10-A72712F2DB98}"/>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1AE5B7A2-AA89-4A73-F93D-89A846167787}"/>
              </a:ext>
            </a:extLst>
          </p:cNvPr>
          <p:cNvSpPr>
            <a:spLocks noGrp="1" noChangeArrowheads="1"/>
          </p:cNvSpPr>
          <p:nvPr>
            <p:ph type="ctrTitle"/>
          </p:nvPr>
        </p:nvSpPr>
        <p:spPr>
          <a:xfrm>
            <a:off x="613754" y="528346"/>
            <a:ext cx="10962906"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3BCAB107-158C-515C-5017-BAA59BE4F252}"/>
              </a:ext>
            </a:extLst>
          </p:cNvPr>
          <p:cNvSpPr>
            <a:spLocks noGrp="1"/>
          </p:cNvSpPr>
          <p:nvPr>
            <p:ph type="body" sz="quarter" idx="10" hasCustomPrompt="1"/>
          </p:nvPr>
        </p:nvSpPr>
        <p:spPr>
          <a:xfrm>
            <a:off x="622220" y="1773238"/>
            <a:ext cx="5384214"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Textplatzhalter 2">
            <a:extLst>
              <a:ext uri="{FF2B5EF4-FFF2-40B4-BE49-F238E27FC236}">
                <a16:creationId xmlns:a16="http://schemas.microsoft.com/office/drawing/2014/main" id="{6DC8550D-FB97-04D4-C7AF-CC7EBD2348C8}"/>
              </a:ext>
            </a:extLst>
          </p:cNvPr>
          <p:cNvSpPr>
            <a:spLocks noGrp="1"/>
          </p:cNvSpPr>
          <p:nvPr>
            <p:ph type="body" sz="quarter" idx="11" hasCustomPrompt="1"/>
          </p:nvPr>
        </p:nvSpPr>
        <p:spPr>
          <a:xfrm>
            <a:off x="6182281" y="1773238"/>
            <a:ext cx="5384214"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267256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453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Line 13">
            <a:extLst>
              <a:ext uri="{FF2B5EF4-FFF2-40B4-BE49-F238E27FC236}">
                <a16:creationId xmlns:a16="http://schemas.microsoft.com/office/drawing/2014/main" id="{5E5FCE83-056F-58FB-B32B-826AA9DF3EFB}"/>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606602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2833480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2959" y="4406902"/>
            <a:ext cx="10361851" cy="1362075"/>
          </a:xfrm>
        </p:spPr>
        <p:txBody>
          <a:bodyPr/>
          <a:lstStyle>
            <a:lvl1pPr algn="l">
              <a:defRPr sz="4000" b="1" cap="all"/>
            </a:lvl1pPr>
          </a:lstStyle>
          <a:p>
            <a:r>
              <a:rPr lang="de-DE"/>
              <a:t>Mastertitelformat bearbeiten</a:t>
            </a:r>
          </a:p>
        </p:txBody>
      </p:sp>
      <p:sp>
        <p:nvSpPr>
          <p:cNvPr id="3" name="Textplatzhalter 2"/>
          <p:cNvSpPr>
            <a:spLocks noGrp="1"/>
          </p:cNvSpPr>
          <p:nvPr>
            <p:ph type="body" idx="1"/>
          </p:nvPr>
        </p:nvSpPr>
        <p:spPr>
          <a:xfrm>
            <a:off x="962959" y="2906713"/>
            <a:ext cx="10361851" cy="1500187"/>
          </a:xfrm>
        </p:spPr>
        <p:txBody>
          <a:bodyPr anchor="b"/>
          <a:lstStyle>
            <a:lvl1pPr marL="0" indent="0">
              <a:buNone/>
              <a:defRPr sz="2000"/>
            </a:lvl1pPr>
            <a:lvl2pPr marL="457154" indent="0">
              <a:buNone/>
              <a:defRPr sz="1800"/>
            </a:lvl2pPr>
            <a:lvl3pPr marL="914309" indent="0">
              <a:buNone/>
              <a:defRPr sz="1600"/>
            </a:lvl3pPr>
            <a:lvl4pPr marL="1371463" indent="0">
              <a:buNone/>
              <a:defRPr sz="1400"/>
            </a:lvl4pPr>
            <a:lvl5pPr marL="1828617" indent="0">
              <a:buNone/>
              <a:defRPr sz="1400"/>
            </a:lvl5pPr>
            <a:lvl6pPr marL="2285771" indent="0">
              <a:buNone/>
              <a:defRPr sz="1400"/>
            </a:lvl6pPr>
            <a:lvl7pPr marL="2742926" indent="0">
              <a:buNone/>
              <a:defRPr sz="1400"/>
            </a:lvl7pPr>
            <a:lvl8pPr marL="3200080" indent="0">
              <a:buNone/>
              <a:defRPr sz="1400"/>
            </a:lvl8pPr>
            <a:lvl9pPr marL="3657234" indent="0">
              <a:buNone/>
              <a:defRPr sz="1400"/>
            </a:lvl9pPr>
          </a:lstStyle>
          <a:p>
            <a:pPr lvl="0"/>
            <a:r>
              <a:rPr lang="de-DE"/>
              <a:t>Mastertextformat bearbeiten</a:t>
            </a:r>
          </a:p>
        </p:txBody>
      </p:sp>
    </p:spTree>
    <p:extLst>
      <p:ext uri="{BB962C8B-B14F-4D97-AF65-F5344CB8AC3E}">
        <p14:creationId xmlns:p14="http://schemas.microsoft.com/office/powerpoint/2010/main" val="50964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Textplatzhalter 2">
            <a:extLst>
              <a:ext uri="{FF2B5EF4-FFF2-40B4-BE49-F238E27FC236}">
                <a16:creationId xmlns:a16="http://schemas.microsoft.com/office/drawing/2014/main" id="{F1C953D2-183A-52D5-27B2-7DB117D9E675}"/>
              </a:ext>
            </a:extLst>
          </p:cNvPr>
          <p:cNvSpPr>
            <a:spLocks noGrp="1"/>
          </p:cNvSpPr>
          <p:nvPr>
            <p:ph type="body" sz="quarter" idx="10" hasCustomPrompt="1"/>
          </p:nvPr>
        </p:nvSpPr>
        <p:spPr>
          <a:xfrm>
            <a:off x="622220" y="1149531"/>
            <a:ext cx="5384214" cy="4871857"/>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Textplatzhalter 2">
            <a:extLst>
              <a:ext uri="{FF2B5EF4-FFF2-40B4-BE49-F238E27FC236}">
                <a16:creationId xmlns:a16="http://schemas.microsoft.com/office/drawing/2014/main" id="{D9632BD8-BD7C-B031-5BF7-0132F314A97B}"/>
              </a:ext>
            </a:extLst>
          </p:cNvPr>
          <p:cNvSpPr>
            <a:spLocks noGrp="1"/>
          </p:cNvSpPr>
          <p:nvPr>
            <p:ph type="body" sz="quarter" idx="11" hasCustomPrompt="1"/>
          </p:nvPr>
        </p:nvSpPr>
        <p:spPr>
          <a:xfrm>
            <a:off x="6182281" y="1149531"/>
            <a:ext cx="5384214" cy="4871857"/>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918388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‹Nr.›</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6" name="Grafik 5" descr="Ein Bild, das Schrift, Grafiken, Logo, Grafikdesign enthält.&#10;&#10;KI-generierte Inhalte können fehlerhaft sein.">
            <a:extLst>
              <a:ext uri="{FF2B5EF4-FFF2-40B4-BE49-F238E27FC236}">
                <a16:creationId xmlns:a16="http://schemas.microsoft.com/office/drawing/2014/main" id="{BCFB6F84-FCCA-912B-BBF9-5C2F7E2C0366}"/>
              </a:ext>
            </a:extLst>
          </p:cNvPr>
          <p:cNvPicPr>
            <a:picLocks noChangeAspect="1"/>
          </p:cNvPicPr>
          <p:nvPr userDrawn="1"/>
        </p:nvPicPr>
        <p:blipFill>
          <a:blip r:embed="rId14"/>
          <a:stretch>
            <a:fillRect/>
          </a:stretch>
        </p:blipFill>
        <p:spPr>
          <a:xfrm>
            <a:off x="4800000" y="6136259"/>
            <a:ext cx="2592000" cy="719221"/>
          </a:xfrm>
          <a:prstGeom prst="rect">
            <a:avLst/>
          </a:prstGeom>
        </p:spPr>
      </p:pic>
      <p:sp>
        <p:nvSpPr>
          <p:cNvPr id="3" name="Textfeld 2">
            <a:extLst>
              <a:ext uri="{FF2B5EF4-FFF2-40B4-BE49-F238E27FC236}">
                <a16:creationId xmlns:a16="http://schemas.microsoft.com/office/drawing/2014/main" id="{3D79BD41-7430-36FD-4A49-4099D49ABED5}"/>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en-US" sz="800" dirty="0" err="1"/>
              <a:t>SW.Check</a:t>
            </a:r>
            <a:r>
              <a:rPr lang="en-US" sz="800" dirty="0"/>
              <a:t> </a:t>
            </a:r>
            <a:r>
              <a:rPr lang="en-US" sz="800" dirty="0" err="1"/>
              <a:t>wurde</a:t>
            </a:r>
            <a:r>
              <a:rPr lang="en-US" sz="800" dirty="0"/>
              <a:t> </a:t>
            </a:r>
            <a:r>
              <a:rPr lang="en-US" sz="800" dirty="0" err="1"/>
              <a:t>entwickelt</a:t>
            </a:r>
            <a:r>
              <a:rPr lang="en-US" sz="800" dirty="0"/>
              <a:t> </a:t>
            </a:r>
            <a:r>
              <a:rPr lang="en-US" sz="800" dirty="0" err="1"/>
              <a:t>durch</a:t>
            </a:r>
            <a:r>
              <a:rPr lang="en-US" sz="800" dirty="0"/>
              <a:t> Fraunhofer UMSICHT, das FIR an der RWTH Aachen, das </a:t>
            </a:r>
            <a:r>
              <a:rPr lang="en-US" sz="800" dirty="0" err="1"/>
              <a:t>Stadtwerkenetzwerk</a:t>
            </a:r>
            <a:r>
              <a:rPr lang="en-US" sz="800" dirty="0"/>
              <a:t> ASEW und die </a:t>
            </a:r>
            <a:r>
              <a:rPr lang="en-US" sz="800" dirty="0" err="1"/>
              <a:t>Ideenstadtwerke</a:t>
            </a:r>
            <a:r>
              <a:rPr lang="en-US" sz="800" dirty="0"/>
              <a:t> </a:t>
            </a:r>
          </a:p>
          <a:p>
            <a:pPr algn="r">
              <a:lnSpc>
                <a:spcPct val="110000"/>
              </a:lnSpc>
            </a:pPr>
            <a:r>
              <a:rPr lang="en-US" sz="800" dirty="0" err="1"/>
              <a:t>im</a:t>
            </a:r>
            <a:r>
              <a:rPr lang="en-US" sz="800" dirty="0"/>
              <a:t> BMWE-</a:t>
            </a:r>
            <a:r>
              <a:rPr lang="en-US" sz="800" dirty="0" err="1"/>
              <a:t>geförderten</a:t>
            </a:r>
            <a:r>
              <a:rPr lang="en-US" sz="800" dirty="0"/>
              <a:t> F&amp;E-Projekt </a:t>
            </a:r>
            <a:r>
              <a:rPr lang="en-US" sz="800" dirty="0" err="1"/>
              <a:t>Roadmap.SW</a:t>
            </a:r>
            <a:r>
              <a:rPr lang="en-US" sz="800" dirty="0"/>
              <a:t> </a:t>
            </a:r>
          </a:p>
        </p:txBody>
      </p:sp>
    </p:spTree>
    <p:extLst>
      <p:ext uri="{BB962C8B-B14F-4D97-AF65-F5344CB8AC3E}">
        <p14:creationId xmlns:p14="http://schemas.microsoft.com/office/powerpoint/2010/main" val="1077159752"/>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roadmap.sw-assessment@fraunhofer.de" TargetMode="External"/><Relationship Id="rId2" Type="http://schemas.openxmlformats.org/officeDocument/2006/relationships/hyperlink" Target="http://www.sw-check.de/" TargetMode="External"/><Relationship Id="rId1" Type="http://schemas.openxmlformats.org/officeDocument/2006/relationships/slideLayout" Target="../slideLayouts/slideLayout5.xml"/><Relationship Id="rId6" Type="http://schemas.openxmlformats.org/officeDocument/2006/relationships/image" Target="../media/image3.jpg"/><Relationship Id="rId5"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fir.rwth-aachen.de/forschung/forschungsprojekte/detail/roadmapsw-03en3069d/" TargetMode="External"/><Relationship Id="rId2" Type="http://schemas.openxmlformats.org/officeDocument/2006/relationships/hyperlink" Target="http://www.sw-check.de/downloads" TargetMode="Externa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hyperlink" Target="mailto:anne.hagemeier@umsicht.fraunhofer.de"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939AE25-26B7-5AF4-4EA0-AA6487D32099}"/>
              </a:ext>
            </a:extLst>
          </p:cNvPr>
          <p:cNvSpPr>
            <a:spLocks noGrp="1"/>
          </p:cNvSpPr>
          <p:nvPr>
            <p:ph type="title" idx="4294967295"/>
          </p:nvPr>
        </p:nvSpPr>
        <p:spPr>
          <a:xfrm>
            <a:off x="630404" y="754008"/>
            <a:ext cx="10931191" cy="5198225"/>
          </a:xfrm>
        </p:spPr>
        <p:txBody>
          <a:bodyPr/>
          <a:lstStyle/>
          <a:p>
            <a:br>
              <a:rPr lang="en-US" sz="1800" b="0" dirty="0">
                <a:latin typeface="Calibri" panose="020F0502020204030204" pitchFamily="34" charset="0"/>
                <a:ea typeface="Calibri" panose="020F0502020204030204" pitchFamily="34" charset="0"/>
                <a:cs typeface="Calibri" panose="020F0502020204030204" pitchFamily="34" charset="0"/>
              </a:rPr>
            </a:br>
            <a:r>
              <a:rPr lang="en-US" sz="1800" b="0" dirty="0" err="1">
                <a:latin typeface="Calibri" panose="020F0502020204030204" pitchFamily="34" charset="0"/>
                <a:ea typeface="Calibri" panose="020F0502020204030204" pitchFamily="34" charset="0"/>
                <a:cs typeface="Calibri" panose="020F0502020204030204" pitchFamily="34" charset="0"/>
              </a:rPr>
              <a:t>SW.Check</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wurde</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im</a:t>
            </a:r>
            <a:r>
              <a:rPr lang="en-US" sz="1800" b="0" dirty="0">
                <a:latin typeface="Calibri" panose="020F0502020204030204" pitchFamily="34" charset="0"/>
                <a:ea typeface="Calibri" panose="020F0502020204030204" pitchFamily="34" charset="0"/>
                <a:cs typeface="Calibri" panose="020F0502020204030204" pitchFamily="34" charset="0"/>
              </a:rPr>
              <a:t> BMWE-</a:t>
            </a:r>
            <a:r>
              <a:rPr lang="en-US" sz="1800" b="0" dirty="0" err="1">
                <a:latin typeface="Calibri" panose="020F0502020204030204" pitchFamily="34" charset="0"/>
                <a:ea typeface="Calibri" panose="020F0502020204030204" pitchFamily="34" charset="0"/>
                <a:cs typeface="Calibri" panose="020F0502020204030204" pitchFamily="34" charset="0"/>
              </a:rPr>
              <a:t>geförderten</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Forschungsprojekt</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Roadmap.SW</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durch</a:t>
            </a:r>
            <a:r>
              <a:rPr lang="en-US" sz="1800" b="0" dirty="0">
                <a:latin typeface="Calibri" panose="020F0502020204030204" pitchFamily="34" charset="0"/>
                <a:ea typeface="Calibri" panose="020F0502020204030204" pitchFamily="34" charset="0"/>
                <a:cs typeface="Calibri" panose="020F0502020204030204" pitchFamily="34" charset="0"/>
              </a:rPr>
              <a:t> Fraunhofer UMSICHT, das FIR an der RWTH Aachen, das </a:t>
            </a:r>
            <a:r>
              <a:rPr lang="en-US" sz="1800" b="0" dirty="0" err="1">
                <a:latin typeface="Calibri" panose="020F0502020204030204" pitchFamily="34" charset="0"/>
                <a:ea typeface="Calibri" panose="020F0502020204030204" pitchFamily="34" charset="0"/>
                <a:cs typeface="Calibri" panose="020F0502020204030204" pitchFamily="34" charset="0"/>
              </a:rPr>
              <a:t>Stadtwerkenetzwerk</a:t>
            </a:r>
            <a:r>
              <a:rPr lang="en-US" sz="1800" b="0" dirty="0">
                <a:latin typeface="Calibri" panose="020F0502020204030204" pitchFamily="34" charset="0"/>
                <a:ea typeface="Calibri" panose="020F0502020204030204" pitchFamily="34" charset="0"/>
                <a:cs typeface="Calibri" panose="020F0502020204030204" pitchFamily="34" charset="0"/>
              </a:rPr>
              <a:t> ASEW und die </a:t>
            </a:r>
            <a:r>
              <a:rPr lang="en-US" sz="1800" b="0" dirty="0" err="1">
                <a:latin typeface="Calibri" panose="020F0502020204030204" pitchFamily="34" charset="0"/>
                <a:ea typeface="Calibri" panose="020F0502020204030204" pitchFamily="34" charset="0"/>
                <a:cs typeface="Calibri" panose="020F0502020204030204" pitchFamily="34" charset="0"/>
              </a:rPr>
              <a:t>Ideenstadtwerke</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entwickelt</a:t>
            </a:r>
            <a:r>
              <a:rPr lang="en-US" sz="1800" b="0" dirty="0">
                <a:latin typeface="Calibri" panose="020F0502020204030204" pitchFamily="34" charset="0"/>
                <a:ea typeface="Calibri" panose="020F0502020204030204" pitchFamily="34" charset="0"/>
                <a:cs typeface="Calibri" panose="020F0502020204030204" pitchFamily="34" charset="0"/>
              </a:rPr>
              <a:t>. </a:t>
            </a:r>
            <a:r>
              <a:rPr lang="de-DE" sz="1800" b="0" dirty="0">
                <a:latin typeface="Calibri" panose="020F0502020204030204" pitchFamily="34" charset="0"/>
                <a:ea typeface="Calibri" panose="020F0502020204030204" pitchFamily="34" charset="0"/>
                <a:cs typeface="Calibri" panose="020F0502020204030204" pitchFamily="34" charset="0"/>
              </a:rPr>
              <a:t>Aktuelle Informationen und weitere Materialien finden Sie unter </a:t>
            </a:r>
            <a:r>
              <a:rPr lang="de-DE" sz="1800" b="0" dirty="0">
                <a:latin typeface="Calibri" panose="020F0502020204030204" pitchFamily="34" charset="0"/>
                <a:ea typeface="Calibri" panose="020F0502020204030204" pitchFamily="34" charset="0"/>
                <a:cs typeface="Calibri" panose="020F0502020204030204" pitchFamily="34" charset="0"/>
                <a:hlinkClick r:id="rId2"/>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a:t>
            </a:r>
            <a:r>
              <a:rPr lang="de-DE" sz="1800" b="0" dirty="0">
                <a:latin typeface="Calibri" panose="020F0502020204030204" pitchFamily="34" charset="0"/>
                <a:ea typeface="Calibri" panose="020F0502020204030204" pitchFamily="34" charset="0"/>
                <a:cs typeface="Calibri" panose="020F0502020204030204" pitchFamily="34" charset="0"/>
                <a:hlinkClick r:id="rId3"/>
              </a:rPr>
              <a:t>roadmap.sw-assessment@fraunhofer.de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en-US"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Die bereitgestellten Materialien dürfen für interne Zwecke frei genutzt werden. Bei Weitergabe oder  Veröffentlichung bitten wir um Quellenangabe: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Fraunhofer UMSICHT, FIR an der RWTH Aachen, ASEW, Ideenstadtwerke (2026): </a:t>
            </a:r>
            <a:r>
              <a:rPr lang="de-DE" sz="1800" b="0" dirty="0" err="1">
                <a:latin typeface="Calibri" panose="020F0502020204030204" pitchFamily="34" charset="0"/>
                <a:ea typeface="Calibri" panose="020F0502020204030204" pitchFamily="34" charset="0"/>
                <a:cs typeface="Calibri" panose="020F0502020204030204" pitchFamily="34" charset="0"/>
              </a:rPr>
              <a:t>SW.Check</a:t>
            </a:r>
            <a:r>
              <a:rPr lang="de-DE" sz="1800" b="0" dirty="0">
                <a:latin typeface="Calibri" panose="020F0502020204030204" pitchFamily="34" charset="0"/>
                <a:ea typeface="Calibri" panose="020F0502020204030204" pitchFamily="34" charset="0"/>
                <a:cs typeface="Calibri" panose="020F0502020204030204" pitchFamily="34" charset="0"/>
              </a:rPr>
              <a:t> –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Reifegradmodell für Stadtwerke. Projekt </a:t>
            </a:r>
            <a:r>
              <a:rPr lang="de-DE" sz="1800" b="0" dirty="0" err="1">
                <a:latin typeface="Calibri" panose="020F0502020204030204" pitchFamily="34" charset="0"/>
                <a:ea typeface="Calibri" panose="020F0502020204030204" pitchFamily="34" charset="0"/>
                <a:cs typeface="Calibri" panose="020F0502020204030204" pitchFamily="34" charset="0"/>
              </a:rPr>
              <a:t>Roadmap.SW</a:t>
            </a:r>
            <a:r>
              <a:rPr lang="de-DE" sz="1800" b="0" dirty="0">
                <a:latin typeface="Calibri" panose="020F0502020204030204" pitchFamily="34" charset="0"/>
                <a:ea typeface="Calibri" panose="020F0502020204030204" pitchFamily="34" charset="0"/>
                <a:cs typeface="Calibri" panose="020F0502020204030204" pitchFamily="34" charset="0"/>
              </a:rPr>
              <a:t> (FKZ: 03EN3069A-D). </a:t>
            </a:r>
            <a:r>
              <a:rPr lang="de-DE" sz="1800" b="0" dirty="0">
                <a:latin typeface="Calibri" panose="020F0502020204030204" pitchFamily="34" charset="0"/>
                <a:ea typeface="Calibri" panose="020F0502020204030204" pitchFamily="34" charset="0"/>
                <a:cs typeface="Calibri" panose="020F0502020204030204" pitchFamily="34" charset="0"/>
                <a:hlinkClick r:id="rId2"/>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endParaRPr lang="en-US" sz="1800" b="0" dirty="0">
              <a:latin typeface="Calibri" panose="020F0502020204030204" pitchFamily="34" charset="0"/>
              <a:ea typeface="Calibri" panose="020F0502020204030204" pitchFamily="34" charset="0"/>
              <a:cs typeface="Calibri" panose="020F0502020204030204" pitchFamily="34" charset="0"/>
            </a:endParaRPr>
          </a:p>
        </p:txBody>
      </p:sp>
      <p:grpSp>
        <p:nvGrpSpPr>
          <p:cNvPr id="13" name="Gruppieren 12">
            <a:extLst>
              <a:ext uri="{FF2B5EF4-FFF2-40B4-BE49-F238E27FC236}">
                <a16:creationId xmlns:a16="http://schemas.microsoft.com/office/drawing/2014/main" id="{647E0EB3-F657-688D-8645-166A9A173B3E}"/>
              </a:ext>
            </a:extLst>
          </p:cNvPr>
          <p:cNvGrpSpPr/>
          <p:nvPr/>
        </p:nvGrpSpPr>
        <p:grpSpPr>
          <a:xfrm>
            <a:off x="2881238" y="2071439"/>
            <a:ext cx="6429522" cy="627198"/>
            <a:chOff x="2237663" y="1846054"/>
            <a:chExt cx="6429522" cy="627198"/>
          </a:xfrm>
        </p:grpSpPr>
        <p:pic>
          <p:nvPicPr>
            <p:cNvPr id="6" name="Grafik 5">
              <a:extLst>
                <a:ext uri="{FF2B5EF4-FFF2-40B4-BE49-F238E27FC236}">
                  <a16:creationId xmlns:a16="http://schemas.microsoft.com/office/drawing/2014/main" id="{0DB7FEE0-785A-93E8-5406-2163E0255DEE}"/>
                </a:ext>
              </a:extLst>
            </p:cNvPr>
            <p:cNvPicPr>
              <a:picLocks noChangeAspect="1"/>
            </p:cNvPicPr>
            <p:nvPr/>
          </p:nvPicPr>
          <p:blipFill>
            <a:blip r:embed="rId4"/>
            <a:stretch>
              <a:fillRect/>
            </a:stretch>
          </p:blipFill>
          <p:spPr>
            <a:xfrm>
              <a:off x="2237663" y="1846054"/>
              <a:ext cx="2549519" cy="627198"/>
            </a:xfrm>
            <a:prstGeom prst="rect">
              <a:avLst/>
            </a:prstGeom>
          </p:spPr>
        </p:pic>
        <p:pic>
          <p:nvPicPr>
            <p:cNvPr id="8" name="Grafik 7">
              <a:extLst>
                <a:ext uri="{FF2B5EF4-FFF2-40B4-BE49-F238E27FC236}">
                  <a16:creationId xmlns:a16="http://schemas.microsoft.com/office/drawing/2014/main" id="{C455C05D-59A2-CF2D-21A3-9D0CB9CAA39B}"/>
                </a:ext>
              </a:extLst>
            </p:cNvPr>
            <p:cNvPicPr>
              <a:picLocks noChangeAspect="1"/>
            </p:cNvPicPr>
            <p:nvPr/>
          </p:nvPicPr>
          <p:blipFill>
            <a:blip r:embed="rId5"/>
            <a:stretch>
              <a:fillRect/>
            </a:stretch>
          </p:blipFill>
          <p:spPr>
            <a:xfrm>
              <a:off x="6406833" y="1846054"/>
              <a:ext cx="2260352" cy="627197"/>
            </a:xfrm>
            <a:prstGeom prst="rect">
              <a:avLst/>
            </a:prstGeom>
          </p:spPr>
        </p:pic>
      </p:grpSp>
      <p:pic>
        <p:nvPicPr>
          <p:cNvPr id="10" name="Grafik 9">
            <a:extLst>
              <a:ext uri="{FF2B5EF4-FFF2-40B4-BE49-F238E27FC236}">
                <a16:creationId xmlns:a16="http://schemas.microsoft.com/office/drawing/2014/main" id="{27911E00-C19C-3042-317E-35A075FB4CBF}"/>
              </a:ext>
            </a:extLst>
          </p:cNvPr>
          <p:cNvPicPr>
            <a:picLocks noChangeAspect="1"/>
          </p:cNvPicPr>
          <p:nvPr/>
        </p:nvPicPr>
        <p:blipFill>
          <a:blip r:embed="rId6"/>
          <a:stretch>
            <a:fillRect/>
          </a:stretch>
        </p:blipFill>
        <p:spPr>
          <a:xfrm>
            <a:off x="10354062" y="4871126"/>
            <a:ext cx="1207533" cy="1232866"/>
          </a:xfrm>
          <a:prstGeom prst="rect">
            <a:avLst/>
          </a:prstGeom>
        </p:spPr>
      </p:pic>
    </p:spTree>
    <p:extLst>
      <p:ext uri="{BB962C8B-B14F-4D97-AF65-F5344CB8AC3E}">
        <p14:creationId xmlns:p14="http://schemas.microsoft.com/office/powerpoint/2010/main" val="141116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11B4F5-BF79-F7D2-C85D-AD3C109A52F2}"/>
              </a:ext>
            </a:extLst>
          </p:cNvPr>
          <p:cNvSpPr>
            <a:spLocks noGrp="1"/>
          </p:cNvSpPr>
          <p:nvPr>
            <p:ph type="title"/>
          </p:nvPr>
        </p:nvSpPr>
        <p:spPr/>
        <p:txBody>
          <a:bodyPr/>
          <a:lstStyle/>
          <a:p>
            <a:r>
              <a:rPr lang="de-DE"/>
              <a:t>Wer wird für die Durchführung benötigt?</a:t>
            </a:r>
          </a:p>
        </p:txBody>
      </p:sp>
      <p:graphicFrame>
        <p:nvGraphicFramePr>
          <p:cNvPr id="4" name="Diagramm 3">
            <a:extLst>
              <a:ext uri="{FF2B5EF4-FFF2-40B4-BE49-F238E27FC236}">
                <a16:creationId xmlns:a16="http://schemas.microsoft.com/office/drawing/2014/main" id="{0C9AB1A8-560B-C08A-4A45-81E48F1553B9}"/>
              </a:ext>
            </a:extLst>
          </p:cNvPr>
          <p:cNvGraphicFramePr/>
          <p:nvPr>
            <p:extLst>
              <p:ext uri="{D42A27DB-BD31-4B8C-83A1-F6EECF244321}">
                <p14:modId xmlns:p14="http://schemas.microsoft.com/office/powerpoint/2010/main" val="89083147"/>
              </p:ext>
            </p:extLst>
          </p:nvPr>
        </p:nvGraphicFramePr>
        <p:xfrm>
          <a:off x="613755" y="1628775"/>
          <a:ext cx="10962903" cy="3906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4737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9F8BB9-4BD4-00C0-3243-2881BDBAA03B}"/>
              </a:ext>
            </a:extLst>
          </p:cNvPr>
          <p:cNvSpPr>
            <a:spLocks noGrp="1"/>
          </p:cNvSpPr>
          <p:nvPr>
            <p:ph type="title"/>
          </p:nvPr>
        </p:nvSpPr>
        <p:spPr/>
        <p:txBody>
          <a:bodyPr/>
          <a:lstStyle/>
          <a:p>
            <a:r>
              <a:rPr lang="de-DE"/>
              <a:t>Aus welchen Bereichen werden Mitarbeitende benötigt?</a:t>
            </a:r>
          </a:p>
        </p:txBody>
      </p:sp>
      <p:sp>
        <p:nvSpPr>
          <p:cNvPr id="4" name="Rechteck 3">
            <a:extLst>
              <a:ext uri="{FF2B5EF4-FFF2-40B4-BE49-F238E27FC236}">
                <a16:creationId xmlns:a16="http://schemas.microsoft.com/office/drawing/2014/main" id="{3AABBD34-35C1-528C-9812-69723BD59FE5}"/>
              </a:ext>
            </a:extLst>
          </p:cNvPr>
          <p:cNvSpPr/>
          <p:nvPr/>
        </p:nvSpPr>
        <p:spPr>
          <a:xfrm>
            <a:off x="975925" y="256021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Stromnetze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5" name="Rechteck 4">
            <a:extLst>
              <a:ext uri="{FF2B5EF4-FFF2-40B4-BE49-F238E27FC236}">
                <a16:creationId xmlns:a16="http://schemas.microsoft.com/office/drawing/2014/main" id="{8692DDFA-5A75-7272-11E9-C4844FA3CDCC}"/>
              </a:ext>
            </a:extLst>
          </p:cNvPr>
          <p:cNvSpPr/>
          <p:nvPr/>
        </p:nvSpPr>
        <p:spPr>
          <a:xfrm>
            <a:off x="975926" y="3355482"/>
            <a:ext cx="931269"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Vertrieb/ Einkauf/ Verwaltung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E36F7A6F-A6E5-6BEB-3BDC-10D2FE208765}"/>
              </a:ext>
            </a:extLst>
          </p:cNvPr>
          <p:cNvSpPr/>
          <p:nvPr/>
        </p:nvSpPr>
        <p:spPr>
          <a:xfrm>
            <a:off x="975926" y="4176215"/>
            <a:ext cx="931271"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Erzeugung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7" name="Rechteck 6">
            <a:extLst>
              <a:ext uri="{FF2B5EF4-FFF2-40B4-BE49-F238E27FC236}">
                <a16:creationId xmlns:a16="http://schemas.microsoft.com/office/drawing/2014/main" id="{DBAF7D34-40A2-FE53-7BD4-077983335AFE}"/>
              </a:ext>
            </a:extLst>
          </p:cNvPr>
          <p:cNvSpPr/>
          <p:nvPr/>
        </p:nvSpPr>
        <p:spPr>
          <a:xfrm>
            <a:off x="2032744" y="256021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42A9CC38-E0EB-D800-8693-864DEE0C3FDA}"/>
              </a:ext>
            </a:extLst>
          </p:cNvPr>
          <p:cNvSpPr/>
          <p:nvPr/>
        </p:nvSpPr>
        <p:spPr>
          <a:xfrm>
            <a:off x="3966795"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9" name="Rechteck 8">
            <a:extLst>
              <a:ext uri="{FF2B5EF4-FFF2-40B4-BE49-F238E27FC236}">
                <a16:creationId xmlns:a16="http://schemas.microsoft.com/office/drawing/2014/main" id="{A09317B6-55EC-7A25-6467-7374B2AFB081}"/>
              </a:ext>
            </a:extLst>
          </p:cNvPr>
          <p:cNvSpPr/>
          <p:nvPr/>
        </p:nvSpPr>
        <p:spPr>
          <a:xfrm>
            <a:off x="5900846"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0597FE72-87DA-380B-DDF1-2687415FA097}"/>
              </a:ext>
            </a:extLst>
          </p:cNvPr>
          <p:cNvSpPr/>
          <p:nvPr/>
        </p:nvSpPr>
        <p:spPr>
          <a:xfrm>
            <a:off x="783489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2658FF39-ADC0-74E3-9D28-F4AA1F48CD93}"/>
              </a:ext>
            </a:extLst>
          </p:cNvPr>
          <p:cNvSpPr/>
          <p:nvPr/>
        </p:nvSpPr>
        <p:spPr>
          <a:xfrm>
            <a:off x="976894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2" name="Rechteck 11">
            <a:extLst>
              <a:ext uri="{FF2B5EF4-FFF2-40B4-BE49-F238E27FC236}">
                <a16:creationId xmlns:a16="http://schemas.microsoft.com/office/drawing/2014/main" id="{C323ADF7-19FD-FCBE-6DDF-C37BF635A22B}"/>
              </a:ext>
            </a:extLst>
          </p:cNvPr>
          <p:cNvSpPr/>
          <p:nvPr/>
        </p:nvSpPr>
        <p:spPr>
          <a:xfrm>
            <a:off x="2032744" y="3355482"/>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3" name="Rechteck 12">
            <a:extLst>
              <a:ext uri="{FF2B5EF4-FFF2-40B4-BE49-F238E27FC236}">
                <a16:creationId xmlns:a16="http://schemas.microsoft.com/office/drawing/2014/main" id="{2A5D781D-5DA5-CE1B-BC99-EA7C122BC3B5}"/>
              </a:ext>
            </a:extLst>
          </p:cNvPr>
          <p:cNvSpPr/>
          <p:nvPr/>
        </p:nvSpPr>
        <p:spPr>
          <a:xfrm>
            <a:off x="396679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a:t>
            </a:r>
          </a:p>
          <a:p>
            <a:pPr algn="ctr"/>
            <a:r>
              <a:rPr lang="de-DE" sz="1200">
                <a:latin typeface="Calibri" panose="020F0502020204030204" pitchFamily="34" charset="0"/>
                <a:ea typeface="Calibri" panose="020F0502020204030204" pitchFamily="34" charset="0"/>
                <a:cs typeface="Calibri" panose="020F0502020204030204" pitchFamily="34" charset="0"/>
              </a:rPr>
              <a:t> -systeme/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4" name="Rechteck 13">
            <a:extLst>
              <a:ext uri="{FF2B5EF4-FFF2-40B4-BE49-F238E27FC236}">
                <a16:creationId xmlns:a16="http://schemas.microsoft.com/office/drawing/2014/main" id="{5C538743-E344-DF5F-E10A-D538DD8BA00C}"/>
              </a:ext>
            </a:extLst>
          </p:cNvPr>
          <p:cNvSpPr/>
          <p:nvPr/>
        </p:nvSpPr>
        <p:spPr>
          <a:xfrm>
            <a:off x="590084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2EC329BA-4FA4-E585-8097-DE437EF6A5AC}"/>
              </a:ext>
            </a:extLst>
          </p:cNvPr>
          <p:cNvSpPr/>
          <p:nvPr/>
        </p:nvSpPr>
        <p:spPr>
          <a:xfrm>
            <a:off x="783489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6" name="Rechteck 15">
            <a:extLst>
              <a:ext uri="{FF2B5EF4-FFF2-40B4-BE49-F238E27FC236}">
                <a16:creationId xmlns:a16="http://schemas.microsoft.com/office/drawing/2014/main" id="{2F98C095-EF09-F018-5B2B-05141066811B}"/>
              </a:ext>
            </a:extLst>
          </p:cNvPr>
          <p:cNvSpPr/>
          <p:nvPr/>
        </p:nvSpPr>
        <p:spPr>
          <a:xfrm>
            <a:off x="976894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7" name="Rechteck 16">
            <a:extLst>
              <a:ext uri="{FF2B5EF4-FFF2-40B4-BE49-F238E27FC236}">
                <a16:creationId xmlns:a16="http://schemas.microsoft.com/office/drawing/2014/main" id="{551FD9E6-4904-EFBA-3A39-B0371520A7A7}"/>
              </a:ext>
            </a:extLst>
          </p:cNvPr>
          <p:cNvSpPr/>
          <p:nvPr/>
        </p:nvSpPr>
        <p:spPr>
          <a:xfrm>
            <a:off x="2032744" y="4176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8" name="Rechteck 17">
            <a:extLst>
              <a:ext uri="{FF2B5EF4-FFF2-40B4-BE49-F238E27FC236}">
                <a16:creationId xmlns:a16="http://schemas.microsoft.com/office/drawing/2014/main" id="{8E326554-0CA7-1E7E-F26B-290490245C4F}"/>
              </a:ext>
            </a:extLst>
          </p:cNvPr>
          <p:cNvSpPr/>
          <p:nvPr/>
        </p:nvSpPr>
        <p:spPr>
          <a:xfrm>
            <a:off x="3966796"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19" name="Rechteck 18">
            <a:extLst>
              <a:ext uri="{FF2B5EF4-FFF2-40B4-BE49-F238E27FC236}">
                <a16:creationId xmlns:a16="http://schemas.microsoft.com/office/drawing/2014/main" id="{301DBC65-8DBC-FB0A-ABF2-0B63C93B6798}"/>
              </a:ext>
            </a:extLst>
          </p:cNvPr>
          <p:cNvSpPr/>
          <p:nvPr/>
        </p:nvSpPr>
        <p:spPr>
          <a:xfrm>
            <a:off x="5900846"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20" name="Rechteck 19">
            <a:extLst>
              <a:ext uri="{FF2B5EF4-FFF2-40B4-BE49-F238E27FC236}">
                <a16:creationId xmlns:a16="http://schemas.microsoft.com/office/drawing/2014/main" id="{D099271D-8451-D238-B19E-413FB75C5F2A}"/>
              </a:ext>
            </a:extLst>
          </p:cNvPr>
          <p:cNvSpPr/>
          <p:nvPr/>
        </p:nvSpPr>
        <p:spPr>
          <a:xfrm>
            <a:off x="7834897"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21" name="Rechteck 20">
            <a:extLst>
              <a:ext uri="{FF2B5EF4-FFF2-40B4-BE49-F238E27FC236}">
                <a16:creationId xmlns:a16="http://schemas.microsoft.com/office/drawing/2014/main" id="{CCD6ED69-89EF-7A77-286D-9FF675B53B1C}"/>
              </a:ext>
            </a:extLst>
          </p:cNvPr>
          <p:cNvSpPr/>
          <p:nvPr/>
        </p:nvSpPr>
        <p:spPr>
          <a:xfrm>
            <a:off x="9768947"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22" name="Rechteck 21">
            <a:extLst>
              <a:ext uri="{FF2B5EF4-FFF2-40B4-BE49-F238E27FC236}">
                <a16:creationId xmlns:a16="http://schemas.microsoft.com/office/drawing/2014/main" id="{FACE4A25-0B9F-7758-DDE1-1DE8000C4FD7}"/>
              </a:ext>
            </a:extLst>
          </p:cNvPr>
          <p:cNvSpPr/>
          <p:nvPr/>
        </p:nvSpPr>
        <p:spPr>
          <a:xfrm>
            <a:off x="2032743" y="224942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23" name="Rechteck 22">
            <a:extLst>
              <a:ext uri="{FF2B5EF4-FFF2-40B4-BE49-F238E27FC236}">
                <a16:creationId xmlns:a16="http://schemas.microsoft.com/office/drawing/2014/main" id="{44FD551C-7FB5-7140-3D74-F96FB59BFE8A}"/>
              </a:ext>
            </a:extLst>
          </p:cNvPr>
          <p:cNvSpPr/>
          <p:nvPr/>
        </p:nvSpPr>
        <p:spPr>
          <a:xfrm rot="16200000">
            <a:off x="-415451" y="3590132"/>
            <a:ext cx="2295747" cy="2359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Anwendungsbereiche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5870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540C4-9DC1-FF37-C26F-574350CDC022}"/>
              </a:ext>
            </a:extLst>
          </p:cNvPr>
          <p:cNvSpPr>
            <a:spLocks noGrp="1"/>
          </p:cNvSpPr>
          <p:nvPr>
            <p:ph type="title"/>
          </p:nvPr>
        </p:nvSpPr>
        <p:spPr/>
        <p:txBody>
          <a:bodyPr/>
          <a:lstStyle/>
          <a:p>
            <a:r>
              <a:rPr lang="de-DE"/>
              <a:t>Informationen zum Forschungsprojekt</a:t>
            </a:r>
          </a:p>
        </p:txBody>
      </p:sp>
      <p:sp>
        <p:nvSpPr>
          <p:cNvPr id="3" name="Textplatzhalter 2">
            <a:extLst>
              <a:ext uri="{FF2B5EF4-FFF2-40B4-BE49-F238E27FC236}">
                <a16:creationId xmlns:a16="http://schemas.microsoft.com/office/drawing/2014/main" id="{C7F4D637-E7CC-86B6-74D0-9AAA496BE771}"/>
              </a:ext>
            </a:extLst>
          </p:cNvPr>
          <p:cNvSpPr>
            <a:spLocks noGrp="1"/>
          </p:cNvSpPr>
          <p:nvPr>
            <p:ph type="body" sz="quarter" idx="10"/>
          </p:nvPr>
        </p:nvSpPr>
        <p:spPr>
          <a:xfrm>
            <a:off x="622220" y="1773238"/>
            <a:ext cx="10962903" cy="4248150"/>
          </a:xfrm>
        </p:spPr>
        <p:txBody>
          <a:bodyPr/>
          <a:lstStyle/>
          <a:p>
            <a:r>
              <a:rPr lang="de-DE" dirty="0"/>
              <a:t>Das im Forschungsprojekt </a:t>
            </a:r>
            <a:r>
              <a:rPr lang="de-DE" b="1" dirty="0" err="1"/>
              <a:t>Roadmap.SW</a:t>
            </a:r>
            <a:r>
              <a:rPr lang="de-DE" b="1" dirty="0"/>
              <a:t> </a:t>
            </a:r>
            <a:r>
              <a:rPr lang="de-DE" dirty="0"/>
              <a:t>entwickelte Reifegradmodell </a:t>
            </a:r>
            <a:r>
              <a:rPr lang="de-DE" b="1" dirty="0" err="1"/>
              <a:t>SW.Check</a:t>
            </a:r>
            <a:r>
              <a:rPr lang="de-DE" b="1" dirty="0"/>
              <a:t> </a:t>
            </a:r>
            <a:r>
              <a:rPr lang="de-DE" dirty="0"/>
              <a:t>hilft Stadtwerken, ihren aktuellen Entwicklungsstand in den Bereichen Digitalisierung und Dekarbonisierung systematisch zu bewerten. Auf dieser Basis können Stadtwerke individuelle Umsetzungs-Roadmaps auf dem Weg zu digital-geprägten und treibhausgasneutralen Energieversorgungsunternehmen erstellen.</a:t>
            </a:r>
          </a:p>
          <a:p>
            <a:r>
              <a:rPr lang="de-DE" dirty="0"/>
              <a:t>Dieser Foliensatz ist ein Ergebnis des Forschungsprojektes, wird kostenlos zur Verfügung gestellt und ist </a:t>
            </a:r>
            <a:r>
              <a:rPr lang="de-DE" dirty="0">
                <a:hlinkClick r:id="rId2"/>
              </a:rPr>
              <a:t>hier</a:t>
            </a:r>
            <a:r>
              <a:rPr lang="de-DE" dirty="0"/>
              <a:t> online zu finden.</a:t>
            </a:r>
          </a:p>
          <a:p>
            <a:r>
              <a:rPr lang="de-DE" dirty="0"/>
              <a:t>Bearbeitet wurde das Projekt von Fraunhofer UMSICHT, am FIR e.V. an der RWTH Aachen, der Arbeitsgemeinschaft für sparsame Energie- und Wasserverwendung (ASEW) und den Ideenstadtwerken. Ansprechpersonen und Kontaktdaten sind auf der nächsten Folie zu finden.</a:t>
            </a:r>
          </a:p>
          <a:p>
            <a:r>
              <a:rPr lang="de-DE" dirty="0"/>
              <a:t>Laufzeit: Januar 2023 bis Juni 2026</a:t>
            </a:r>
          </a:p>
          <a:p>
            <a:r>
              <a:rPr lang="de-DE" dirty="0"/>
              <a:t>Fördergeber: BMWE</a:t>
            </a:r>
          </a:p>
          <a:p>
            <a:r>
              <a:rPr lang="de-DE" dirty="0"/>
              <a:t>Nähere Informationen zum Projekt finden Sie </a:t>
            </a:r>
            <a:r>
              <a:rPr lang="de-DE" dirty="0">
                <a:hlinkClick r:id="rId3"/>
              </a:rPr>
              <a:t>hier</a:t>
            </a:r>
            <a:endParaRPr lang="de-DE" dirty="0"/>
          </a:p>
          <a:p>
            <a:pPr marL="0" indent="0">
              <a:buNone/>
            </a:pPr>
            <a:endParaRPr lang="de-DE" dirty="0"/>
          </a:p>
          <a:p>
            <a:endParaRPr lang="de-DE" dirty="0"/>
          </a:p>
          <a:p>
            <a:endParaRPr lang="de-DE" dirty="0"/>
          </a:p>
        </p:txBody>
      </p:sp>
      <p:pic>
        <p:nvPicPr>
          <p:cNvPr id="5" name="Grafik 4" descr="Ein Bild, das Text, Screenshot, Schrift, Visitenkarte enthält.&#10;&#10;KI-generierte Inhalte können fehlerhaft sein.">
            <a:extLst>
              <a:ext uri="{FF2B5EF4-FFF2-40B4-BE49-F238E27FC236}">
                <a16:creationId xmlns:a16="http://schemas.microsoft.com/office/drawing/2014/main" id="{802F9FFD-6F30-BD86-AC70-7DDCD4174DDD}"/>
              </a:ext>
            </a:extLst>
          </p:cNvPr>
          <p:cNvPicPr>
            <a:picLocks noChangeAspect="1"/>
          </p:cNvPicPr>
          <p:nvPr/>
        </p:nvPicPr>
        <p:blipFill>
          <a:blip r:embed="rId4"/>
          <a:stretch>
            <a:fillRect/>
          </a:stretch>
        </p:blipFill>
        <p:spPr>
          <a:xfrm>
            <a:off x="10213447" y="4636600"/>
            <a:ext cx="1356333" cy="1384788"/>
          </a:xfrm>
          <a:prstGeom prst="rect">
            <a:avLst/>
          </a:prstGeom>
        </p:spPr>
      </p:pic>
    </p:spTree>
    <p:extLst>
      <p:ext uri="{BB962C8B-B14F-4D97-AF65-F5344CB8AC3E}">
        <p14:creationId xmlns:p14="http://schemas.microsoft.com/office/powerpoint/2010/main" val="2398061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Object1"/>
          <p:cNvSpPr/>
          <p:nvPr/>
        </p:nvSpPr>
        <p:spPr>
          <a:xfrm>
            <a:off x="613754" y="1634819"/>
            <a:ext cx="10962902" cy="1794181"/>
          </a:xfrm>
          <a:prstGeom prst="rect">
            <a:avLst/>
          </a:prstGeom>
          <a:solidFill>
            <a:schemeClr val="bg1"/>
          </a:solidFill>
          <a:ln>
            <a:solidFill>
              <a:srgbClr val="74B341"/>
            </a:solidFill>
          </a:ln>
        </p:spPr>
        <p:txBody>
          <a:bodyPr wrap="square" rtlCol="0"/>
          <a:lstStyle/>
          <a:p>
            <a:r>
              <a:rPr lang="en-US" sz="1600" b="1">
                <a:latin typeface="Calibri" pitchFamily="34" charset="0"/>
                <a:ea typeface="Calibri" pitchFamily="34" charset="-122"/>
                <a:cs typeface="Calibri" pitchFamily="34" charset="-120"/>
              </a:rPr>
              <a:t>Fraunhofer UMSICHT</a:t>
            </a:r>
            <a:endParaRPr lang="en-US" sz="1600" b="1"/>
          </a:p>
          <a:p>
            <a:r>
              <a:rPr lang="en-US" sz="1600" err="1">
                <a:latin typeface="Calibri" pitchFamily="34" charset="0"/>
                <a:ea typeface="Calibri" pitchFamily="34" charset="-122"/>
                <a:cs typeface="Calibri" pitchFamily="34" charset="-120"/>
              </a:rPr>
              <a:t>Schwerpunktbereich</a:t>
            </a:r>
            <a:r>
              <a:rPr lang="en-US" sz="1600">
                <a:latin typeface="Calibri" pitchFamily="34" charset="0"/>
                <a:ea typeface="Calibri" pitchFamily="34" charset="-122"/>
                <a:cs typeface="Calibri" pitchFamily="34" charset="-120"/>
              </a:rPr>
              <a:t> </a:t>
            </a:r>
            <a:r>
              <a:rPr lang="en-US" sz="1600" err="1">
                <a:latin typeface="Calibri" pitchFamily="34" charset="0"/>
                <a:ea typeface="Calibri" pitchFamily="34" charset="-122"/>
                <a:cs typeface="Calibri" pitchFamily="34" charset="-120"/>
              </a:rPr>
              <a:t>Dekarbonisierung</a:t>
            </a:r>
            <a:endParaRPr lang="en-US" sz="1600"/>
          </a:p>
          <a:p>
            <a:endParaRPr lang="en-US" sz="900"/>
          </a:p>
          <a:p>
            <a:r>
              <a:rPr lang="en-US" sz="1600">
                <a:latin typeface="Calibri" pitchFamily="34" charset="0"/>
                <a:ea typeface="Calibri" pitchFamily="34" charset="-122"/>
                <a:cs typeface="Calibri" pitchFamily="34" charset="-120"/>
              </a:rPr>
              <a:t>Dr. Anne Hagemeier</a:t>
            </a:r>
            <a:endParaRPr lang="en-US" sz="1600"/>
          </a:p>
          <a:p>
            <a:r>
              <a:rPr lang="en-US" sz="1600">
                <a:latin typeface="Calibri" pitchFamily="34" charset="0"/>
                <a:ea typeface="Calibri" pitchFamily="34" charset="-122"/>
                <a:cs typeface="Calibri" pitchFamily="34" charset="-120"/>
              </a:rPr>
              <a:t>+49 208 8598-1452</a:t>
            </a:r>
            <a:endParaRPr lang="en-US" sz="1600"/>
          </a:p>
          <a:p>
            <a:r>
              <a:rPr lang="en-US" sz="1600" u="sng">
                <a:solidFill>
                  <a:schemeClr val="accent1"/>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anne.hagemeier@umsicht.fraunhofer.de</a:t>
            </a:r>
            <a:endParaRPr lang="en-US" sz="1600">
              <a:solidFill>
                <a:schemeClr val="accent1"/>
              </a:solidFill>
            </a:endParaRPr>
          </a:p>
        </p:txBody>
      </p:sp>
      <p:sp>
        <p:nvSpPr>
          <p:cNvPr id="3" name="Object2"/>
          <p:cNvSpPr>
            <a:spLocks noGrp="1"/>
          </p:cNvSpPr>
          <p:nvPr>
            <p:ph type="title"/>
          </p:nvPr>
        </p:nvSpPr>
        <p:spPr>
          <a:prstGeom prst="rect">
            <a:avLst/>
          </a:prstGeom>
          <a:noFill/>
          <a:ln/>
        </p:spPr>
        <p:txBody>
          <a:bodyPr wrap="square" rtlCol="0"/>
          <a:lstStyle/>
          <a:p>
            <a:r>
              <a:rPr lang="en-US" err="1"/>
              <a:t>Ansprechpersonen</a:t>
            </a:r>
            <a:endParaRPr lang="en-US"/>
          </a:p>
        </p:txBody>
      </p:sp>
      <p:sp>
        <p:nvSpPr>
          <p:cNvPr id="6" name="Object4"/>
          <p:cNvSpPr/>
          <p:nvPr/>
        </p:nvSpPr>
        <p:spPr>
          <a:xfrm>
            <a:off x="613754" y="3964847"/>
            <a:ext cx="10962902" cy="1794181"/>
          </a:xfrm>
          <a:prstGeom prst="rect">
            <a:avLst/>
          </a:prstGeom>
          <a:solidFill>
            <a:schemeClr val="bg1"/>
          </a:solidFill>
          <a:ln>
            <a:solidFill>
              <a:srgbClr val="74B341"/>
            </a:solidFill>
          </a:ln>
        </p:spPr>
        <p:txBody>
          <a:bodyPr wrap="square" rtlCol="0"/>
          <a:lstStyle/>
          <a:p>
            <a:r>
              <a:rPr lang="en-US" sz="1600" b="1">
                <a:latin typeface="Calibri" pitchFamily="34" charset="0"/>
                <a:ea typeface="Calibri" pitchFamily="34" charset="-122"/>
                <a:cs typeface="Calibri" pitchFamily="34" charset="-120"/>
              </a:rPr>
              <a:t>ASEW</a:t>
            </a:r>
            <a:endParaRPr lang="en-US" sz="1600"/>
          </a:p>
          <a:p>
            <a:r>
              <a:rPr lang="en-US" sz="1600">
                <a:latin typeface="Calibri" pitchFamily="34" charset="0"/>
                <a:ea typeface="Calibri" pitchFamily="34" charset="-122"/>
                <a:cs typeface="Calibri" pitchFamily="34" charset="-120"/>
              </a:rPr>
              <a:t>Multiplikation und Know-how-Transfer</a:t>
            </a:r>
            <a:endParaRPr lang="en-US" sz="1600"/>
          </a:p>
          <a:p>
            <a:endParaRPr lang="en-US" sz="1000"/>
          </a:p>
          <a:p>
            <a:r>
              <a:rPr lang="en-US" sz="1600">
                <a:latin typeface="Calibri" pitchFamily="34" charset="0"/>
                <a:ea typeface="Calibri" pitchFamily="34" charset="-122"/>
                <a:cs typeface="Calibri" pitchFamily="34" charset="-120"/>
              </a:rPr>
              <a:t>Stefan Schulze-Sturm</a:t>
            </a:r>
            <a:endParaRPr lang="en-US" sz="1600"/>
          </a:p>
          <a:p>
            <a:r>
              <a:rPr lang="en-US" sz="1600">
                <a:latin typeface="Calibri" pitchFamily="34" charset="0"/>
                <a:ea typeface="Calibri" pitchFamily="34" charset="-122"/>
                <a:cs typeface="Calibri" pitchFamily="34" charset="-120"/>
              </a:rPr>
              <a:t>+49 221 931819-32</a:t>
            </a:r>
            <a:endParaRPr lang="en-US" sz="1600"/>
          </a:p>
          <a:p>
            <a:r>
              <a:rPr lang="en-US" sz="1600" u="sng">
                <a:latin typeface="Calibri" pitchFamily="34" charset="0"/>
                <a:ea typeface="Calibri" pitchFamily="34" charset="-122"/>
                <a:cs typeface="Calibri" pitchFamily="34" charset="-120"/>
                <a:hlinkClick r:id="rId3"/>
              </a:rPr>
              <a:t>schulzesturm@asew.de</a:t>
            </a:r>
            <a:endParaRPr lang="en-US"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Object1"/>
          <p:cNvSpPr>
            <a:spLocks noGrp="1"/>
          </p:cNvSpPr>
          <p:nvPr>
            <p:ph type="subTitle" idx="1"/>
          </p:nvPr>
        </p:nvSpPr>
        <p:spPr>
          <a:xfrm>
            <a:off x="1523802" y="3602039"/>
            <a:ext cx="9142810" cy="1290803"/>
          </a:xfrm>
          <a:prstGeom prst="rect">
            <a:avLst/>
          </a:prstGeom>
          <a:noFill/>
          <a:ln/>
        </p:spPr>
        <p:txBody>
          <a:bodyPr wrap="square" rtlCol="0"/>
          <a:lstStyle/>
          <a:p>
            <a:r>
              <a:rPr lang="de-DE" sz="4150" b="1" noProof="0" dirty="0">
                <a:latin typeface="Calibri Light" pitchFamily="34" charset="0"/>
                <a:ea typeface="Calibri Light" pitchFamily="34" charset="-122"/>
                <a:cs typeface="Calibri Light" pitchFamily="34" charset="-120"/>
              </a:rPr>
              <a:t>Informationen zum Online-Self-Assessment</a:t>
            </a:r>
            <a:endParaRPr lang="en-US" sz="4150" dirty="0"/>
          </a:p>
        </p:txBody>
      </p:sp>
      <p:pic>
        <p:nvPicPr>
          <p:cNvPr id="5" name="Grafik 4" descr="Ein Bild, das Schrift, Grafiken, Logo, Grafikdesign enthält.&#10;&#10;KI-generierte Inhalte können fehlerhaft sein.">
            <a:extLst>
              <a:ext uri="{FF2B5EF4-FFF2-40B4-BE49-F238E27FC236}">
                <a16:creationId xmlns:a16="http://schemas.microsoft.com/office/drawing/2014/main" id="{BA508D8F-4D97-12B7-2D8C-55EC8F519383}"/>
              </a:ext>
            </a:extLst>
          </p:cNvPr>
          <p:cNvPicPr>
            <a:picLocks noChangeAspect="1"/>
          </p:cNvPicPr>
          <p:nvPr/>
        </p:nvPicPr>
        <p:blipFill>
          <a:blip r:embed="rId3"/>
          <a:stretch>
            <a:fillRect/>
          </a:stretch>
        </p:blipFill>
        <p:spPr>
          <a:xfrm>
            <a:off x="2139047" y="1046991"/>
            <a:ext cx="7913907" cy="219593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404B1-44D0-8B10-1A9C-5BD9A78BC12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128546-89CD-27F1-F491-8EA29468E223}"/>
              </a:ext>
            </a:extLst>
          </p:cNvPr>
          <p:cNvSpPr>
            <a:spLocks noGrp="1"/>
          </p:cNvSpPr>
          <p:nvPr>
            <p:ph type="title"/>
          </p:nvPr>
        </p:nvSpPr>
        <p:spPr/>
        <p:txBody>
          <a:bodyPr/>
          <a:lstStyle/>
          <a:p>
            <a:r>
              <a:rPr lang="de-DE"/>
              <a:t>Herzlich Willkommen</a:t>
            </a:r>
            <a:br>
              <a:rPr lang="de-DE"/>
            </a:br>
            <a:r>
              <a:rPr lang="de-DE" b="0"/>
              <a:t>Überblick über den Foliensatz</a:t>
            </a:r>
            <a:br>
              <a:rPr lang="de-DE"/>
            </a:br>
            <a:endParaRPr lang="de-DE"/>
          </a:p>
        </p:txBody>
      </p:sp>
      <p:sp>
        <p:nvSpPr>
          <p:cNvPr id="3" name="Textplatzhalter 2">
            <a:extLst>
              <a:ext uri="{FF2B5EF4-FFF2-40B4-BE49-F238E27FC236}">
                <a16:creationId xmlns:a16="http://schemas.microsoft.com/office/drawing/2014/main" id="{AC554D0E-9831-4386-AFD9-61F8428BB2DB}"/>
              </a:ext>
            </a:extLst>
          </p:cNvPr>
          <p:cNvSpPr>
            <a:spLocks noGrp="1"/>
          </p:cNvSpPr>
          <p:nvPr>
            <p:ph type="body" sz="quarter" idx="10"/>
          </p:nvPr>
        </p:nvSpPr>
        <p:spPr/>
        <p:txBody>
          <a:bodyPr/>
          <a:lstStyle/>
          <a:p>
            <a:r>
              <a:rPr lang="de-DE" dirty="0" err="1"/>
              <a:t>SW.Check</a:t>
            </a:r>
            <a:r>
              <a:rPr lang="de-DE" dirty="0"/>
              <a:t> ist ein speziell für Stadtwerke entwickeltes Reifegradmodell zur Bestimmung der Reifegrade in den Bereichen Digitalisierung und Dekarbonisierung</a:t>
            </a:r>
          </a:p>
          <a:p>
            <a:r>
              <a:rPr lang="de-DE" dirty="0"/>
              <a:t>In dieser Präsentation erfahren Sie</a:t>
            </a:r>
          </a:p>
          <a:p>
            <a:pPr lvl="1"/>
            <a:r>
              <a:rPr lang="de-DE" dirty="0"/>
              <a:t>was ein Reifegradmodell ist und wofür es nützlich sein kann</a:t>
            </a:r>
          </a:p>
          <a:p>
            <a:pPr lvl="1"/>
            <a:r>
              <a:rPr lang="de-DE" dirty="0"/>
              <a:t>warum sich das Assessment auf die Bereiche Digitalisierung und Dekarbonisierung fokussiert</a:t>
            </a:r>
          </a:p>
          <a:p>
            <a:pPr lvl="1"/>
            <a:r>
              <a:rPr lang="de-DE" dirty="0"/>
              <a:t>welche Phasen an die Durchführung anschließen, um die Ergebnisse im Stadtwerk nutzen zu können </a:t>
            </a:r>
          </a:p>
          <a:p>
            <a:pPr lvl="1"/>
            <a:r>
              <a:rPr lang="de-DE" dirty="0"/>
              <a:t>welche Personen intern für die Durchführung benötigt werden</a:t>
            </a:r>
          </a:p>
          <a:p>
            <a:pPr lvl="1"/>
            <a:endParaRPr lang="de-DE" dirty="0"/>
          </a:p>
        </p:txBody>
      </p:sp>
    </p:spTree>
    <p:extLst>
      <p:ext uri="{BB962C8B-B14F-4D97-AF65-F5344CB8AC3E}">
        <p14:creationId xmlns:p14="http://schemas.microsoft.com/office/powerpoint/2010/main" val="19775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1839DC-28B3-C587-6D43-9BC714F8599D}"/>
              </a:ext>
            </a:extLst>
          </p:cNvPr>
          <p:cNvSpPr>
            <a:spLocks noGrp="1"/>
          </p:cNvSpPr>
          <p:nvPr>
            <p:ph type="title"/>
          </p:nvPr>
        </p:nvSpPr>
        <p:spPr/>
        <p:txBody>
          <a:bodyPr/>
          <a:lstStyle/>
          <a:p>
            <a:r>
              <a:rPr lang="de-DE"/>
              <a:t>Motivation</a:t>
            </a:r>
            <a:br>
              <a:rPr lang="de-DE"/>
            </a:br>
            <a:r>
              <a:rPr lang="de-DE" sz="2400" b="0"/>
              <a:t>Warum sollten Stadtwerke ein Reifegrad-Assessment durchführen?</a:t>
            </a:r>
            <a:endParaRPr lang="de-DE" b="0"/>
          </a:p>
        </p:txBody>
      </p:sp>
      <p:sp>
        <p:nvSpPr>
          <p:cNvPr id="4" name="Rechteck 3">
            <a:extLst>
              <a:ext uri="{FF2B5EF4-FFF2-40B4-BE49-F238E27FC236}">
                <a16:creationId xmlns:a16="http://schemas.microsoft.com/office/drawing/2014/main" id="{F7B44091-08D2-0450-FCBF-99256075D868}"/>
              </a:ext>
            </a:extLst>
          </p:cNvPr>
          <p:cNvSpPr/>
          <p:nvPr/>
        </p:nvSpPr>
        <p:spPr bwMode="auto">
          <a:xfrm>
            <a:off x="480156" y="1659099"/>
            <a:ext cx="3025738" cy="4364294"/>
          </a:xfrm>
          <a:prstGeom prst="rect">
            <a:avLst/>
          </a:prstGeom>
          <a:noFill/>
          <a:ln w="127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defTabSz="914309"/>
            <a:endParaRPr lang="de-DE">
              <a:solidFill>
                <a:srgbClr val="000000">
                  <a:lumMod val="50000"/>
                  <a:lumOff val="50000"/>
                </a:srgbClr>
              </a:solidFill>
            </a:endParaRPr>
          </a:p>
        </p:txBody>
      </p:sp>
      <p:sp>
        <p:nvSpPr>
          <p:cNvPr id="3" name="Textfeld 2">
            <a:extLst>
              <a:ext uri="{FF2B5EF4-FFF2-40B4-BE49-F238E27FC236}">
                <a16:creationId xmlns:a16="http://schemas.microsoft.com/office/drawing/2014/main" id="{426C2D05-4AA7-0F6C-F54B-8D2177922C86}"/>
              </a:ext>
            </a:extLst>
          </p:cNvPr>
          <p:cNvSpPr txBox="1"/>
          <p:nvPr/>
        </p:nvSpPr>
        <p:spPr>
          <a:xfrm>
            <a:off x="614548" y="1776629"/>
            <a:ext cx="10962904" cy="4246764"/>
          </a:xfrm>
          <a:prstGeom prst="rect">
            <a:avLst/>
          </a:prstGeom>
          <a:noFill/>
        </p:spPr>
        <p:txBody>
          <a:bodyPr wrap="square" rtlCol="0">
            <a:spAutoFit/>
          </a:bodyPr>
          <a:lstStyle/>
          <a:p>
            <a:pPr marL="285721" indent="-285721" defTabSz="914309">
              <a:buClr>
                <a:schemeClr val="accent2"/>
              </a:buClr>
              <a:buFont typeface="Wingdings" panose="05000000000000000000" pitchFamily="2" charset="2"/>
              <a:buChar char="§"/>
            </a:pPr>
            <a:r>
              <a:rPr lang="de-DE">
                <a:solidFill>
                  <a:srgbClr val="000000"/>
                </a:solidFill>
                <a:latin typeface="Calibri"/>
              </a:rPr>
              <a:t>Transformation = grundlegender, kontinuierlicher Wandel zur ganzheitlichen Umgestaltung eines Unternehmens </a:t>
            </a:r>
          </a:p>
          <a:p>
            <a:pPr marL="742876" lvl="1" indent="-285721" defTabSz="914309">
              <a:buClr>
                <a:schemeClr val="accent1"/>
              </a:buClr>
              <a:buFont typeface="Wingdings" panose="05000000000000000000" pitchFamily="2" charset="2"/>
              <a:buChar char="§"/>
            </a:pPr>
            <a:r>
              <a:rPr lang="de-DE">
                <a:solidFill>
                  <a:srgbClr val="000000"/>
                </a:solidFill>
                <a:latin typeface="Calibri"/>
              </a:rPr>
              <a:t>Weiterentwicklung und Neuausrichtung</a:t>
            </a:r>
          </a:p>
          <a:p>
            <a:pPr marL="742876" lvl="1" indent="-285721" defTabSz="914309">
              <a:buClr>
                <a:schemeClr val="accent1"/>
              </a:buClr>
              <a:buFont typeface="Wingdings" panose="05000000000000000000" pitchFamily="2" charset="2"/>
              <a:buChar char="§"/>
            </a:pPr>
            <a:r>
              <a:rPr lang="de-DE">
                <a:solidFill>
                  <a:srgbClr val="000000"/>
                </a:solidFill>
                <a:latin typeface="Calibri"/>
              </a:rPr>
              <a:t>Umfassende Überprüfung von Strategien, Prozessen, Abteilungen, Geschäftsmodellen, Technologien, Strukturen und der Unternehmenskultur.</a:t>
            </a:r>
          </a:p>
          <a:p>
            <a:pPr marL="457154" lvl="1" defTabSz="914309"/>
            <a:endParaRPr lang="de-DE">
              <a:solidFill>
                <a:srgbClr val="000000"/>
              </a:solidFill>
              <a:latin typeface="Calibri"/>
            </a:endParaRPr>
          </a:p>
          <a:p>
            <a:pPr marL="285721" indent="-285721" defTabSz="914309">
              <a:buClr>
                <a:schemeClr val="accent2"/>
              </a:buClr>
              <a:buFont typeface="Wingdings" panose="05000000000000000000" pitchFamily="2" charset="2"/>
              <a:buChar char="§"/>
            </a:pPr>
            <a:r>
              <a:rPr lang="de-DE">
                <a:solidFill>
                  <a:srgbClr val="000000"/>
                </a:solidFill>
                <a:latin typeface="Calibri"/>
              </a:rPr>
              <a:t>Erster Schritt einer Transformation ist eine Bestandsaufnahme und der systematische Vergleich mit dem angestrebten Ziel-Zustand</a:t>
            </a:r>
          </a:p>
          <a:p>
            <a:pPr marL="285721" indent="-285721" defTabSz="914309">
              <a:buFont typeface="Wingdings" panose="05000000000000000000" pitchFamily="2" charset="2"/>
              <a:buChar char="§"/>
            </a:pPr>
            <a:endParaRPr lang="de-DE">
              <a:solidFill>
                <a:srgbClr val="000000"/>
              </a:solidFill>
              <a:latin typeface="Calibri"/>
            </a:endParaRPr>
          </a:p>
          <a:p>
            <a:pPr marL="285721" indent="-285721" defTabSz="914309">
              <a:buClr>
                <a:schemeClr val="accent2"/>
              </a:buClr>
              <a:buFont typeface="Wingdings" panose="05000000000000000000" pitchFamily="2" charset="2"/>
              <a:buChar char="§"/>
            </a:pPr>
            <a:r>
              <a:rPr lang="de-DE">
                <a:solidFill>
                  <a:srgbClr val="000000"/>
                </a:solidFill>
                <a:latin typeface="Calibri"/>
              </a:rPr>
              <a:t>Reifegradmodelle können bei der Erfassung und Bewertung des Ist-Zustandes helfen</a:t>
            </a:r>
          </a:p>
          <a:p>
            <a:pPr marL="742876" lvl="1" indent="-285721" defTabSz="914309">
              <a:buClr>
                <a:schemeClr val="accent1"/>
              </a:buClr>
              <a:buFont typeface="Wingdings" panose="05000000000000000000" pitchFamily="2" charset="2"/>
              <a:buChar char="§"/>
            </a:pPr>
            <a:r>
              <a:rPr lang="de-DE">
                <a:solidFill>
                  <a:srgbClr val="000000"/>
                </a:solidFill>
                <a:latin typeface="Calibri"/>
              </a:rPr>
              <a:t>Methodisches Instrument zur Bewertung von Entwicklungsstufen einer Organisation, eines Prozesses oder einer Technologie</a:t>
            </a:r>
          </a:p>
          <a:p>
            <a:pPr marL="742876" lvl="1" indent="-285721" defTabSz="914309">
              <a:buClr>
                <a:schemeClr val="accent1"/>
              </a:buClr>
              <a:buFont typeface="Wingdings" panose="05000000000000000000" pitchFamily="2" charset="2"/>
              <a:buChar char="§"/>
            </a:pPr>
            <a:r>
              <a:rPr lang="de-DE">
                <a:solidFill>
                  <a:srgbClr val="000000"/>
                </a:solidFill>
                <a:latin typeface="Calibri"/>
              </a:rPr>
              <a:t>Objektive Bewertung des Fortschritts in einem bestimmten Bereich</a:t>
            </a:r>
          </a:p>
          <a:p>
            <a:pPr marL="742876" lvl="1" indent="-285721" defTabSz="914309">
              <a:buClr>
                <a:schemeClr val="accent1"/>
              </a:buClr>
              <a:buFont typeface="Wingdings" panose="05000000000000000000" pitchFamily="2" charset="2"/>
              <a:buChar char="§"/>
            </a:pPr>
            <a:r>
              <a:rPr lang="de-DE">
                <a:solidFill>
                  <a:srgbClr val="000000"/>
                </a:solidFill>
                <a:latin typeface="Calibri"/>
              </a:rPr>
              <a:t>Systematische Analyse der aktuellen Situation</a:t>
            </a:r>
          </a:p>
          <a:p>
            <a:pPr marL="742876" lvl="1" indent="-285721" defTabSz="914309">
              <a:buClr>
                <a:schemeClr val="accent1"/>
              </a:buClr>
              <a:buFont typeface="Wingdings" panose="05000000000000000000" pitchFamily="2" charset="2"/>
              <a:buChar char="§"/>
            </a:pPr>
            <a:r>
              <a:rPr lang="de-DE">
                <a:solidFill>
                  <a:srgbClr val="000000"/>
                </a:solidFill>
                <a:latin typeface="Calibri"/>
              </a:rPr>
              <a:t>Identifikation von Verbesserungspotenzialen</a:t>
            </a:r>
          </a:p>
          <a:p>
            <a:pPr marL="285721" indent="-285721" defTabSz="914309">
              <a:buFont typeface="Wingdings" panose="05000000000000000000" pitchFamily="2" charset="2"/>
              <a:buChar char="§"/>
            </a:pPr>
            <a:endParaRPr lang="de-DE">
              <a:solidFill>
                <a:srgbClr val="000000"/>
              </a:solidFill>
              <a:latin typeface="Calibri"/>
            </a:endParaRPr>
          </a:p>
        </p:txBody>
      </p:sp>
    </p:spTree>
    <p:extLst>
      <p:ext uri="{BB962C8B-B14F-4D97-AF65-F5344CB8AC3E}">
        <p14:creationId xmlns:p14="http://schemas.microsoft.com/office/powerpoint/2010/main" val="322722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99EC8-72DA-1154-4141-F837F2A107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C302E9-6919-43A2-28EF-4A0E57A5FE5C}"/>
              </a:ext>
            </a:extLst>
          </p:cNvPr>
          <p:cNvSpPr>
            <a:spLocks noGrp="1"/>
          </p:cNvSpPr>
          <p:nvPr>
            <p:ph type="title"/>
          </p:nvPr>
        </p:nvSpPr>
        <p:spPr/>
        <p:txBody>
          <a:bodyPr/>
          <a:lstStyle/>
          <a:p>
            <a:r>
              <a:rPr lang="de-DE"/>
              <a:t>Reifegradmodell </a:t>
            </a:r>
            <a:r>
              <a:rPr lang="de-DE" err="1"/>
              <a:t>SW.Check</a:t>
            </a:r>
            <a:endParaRPr lang="en-US"/>
          </a:p>
        </p:txBody>
      </p:sp>
      <p:sp>
        <p:nvSpPr>
          <p:cNvPr id="3" name="Textplatzhalter 2">
            <a:extLst>
              <a:ext uri="{FF2B5EF4-FFF2-40B4-BE49-F238E27FC236}">
                <a16:creationId xmlns:a16="http://schemas.microsoft.com/office/drawing/2014/main" id="{C306BF81-D3FA-9FC4-518E-AEC011502A49}"/>
              </a:ext>
            </a:extLst>
          </p:cNvPr>
          <p:cNvSpPr>
            <a:spLocks noGrp="1"/>
          </p:cNvSpPr>
          <p:nvPr>
            <p:ph type="body" sz="quarter" idx="10"/>
          </p:nvPr>
        </p:nvSpPr>
        <p:spPr>
          <a:xfrm>
            <a:off x="622221" y="1773238"/>
            <a:ext cx="4397836" cy="4248150"/>
          </a:xfrm>
        </p:spPr>
        <p:txBody>
          <a:bodyPr/>
          <a:lstStyle/>
          <a:p>
            <a:pPr marL="0" indent="0">
              <a:buNone/>
            </a:pPr>
            <a:r>
              <a:rPr lang="de-DE"/>
              <a:t>Es gibt bereits eine Vielzahl von bestehenden Reifegradmodellen. Diese setzen jedoch oft den Fokus auf Digitalisierung und sind eher auf den produzierenden Kontext ausgelegt</a:t>
            </a:r>
          </a:p>
        </p:txBody>
      </p:sp>
      <p:sp>
        <p:nvSpPr>
          <p:cNvPr id="4" name="Textplatzhalter 2">
            <a:extLst>
              <a:ext uri="{FF2B5EF4-FFF2-40B4-BE49-F238E27FC236}">
                <a16:creationId xmlns:a16="http://schemas.microsoft.com/office/drawing/2014/main" id="{2BDDC3B9-1B51-8E67-7A4A-926A7DDA41DC}"/>
              </a:ext>
            </a:extLst>
          </p:cNvPr>
          <p:cNvSpPr txBox="1">
            <a:spLocks/>
          </p:cNvSpPr>
          <p:nvPr/>
        </p:nvSpPr>
        <p:spPr bwMode="auto">
          <a:xfrm>
            <a:off x="6127045" y="1543050"/>
            <a:ext cx="5449613" cy="4478338"/>
          </a:xfrm>
          <a:prstGeom prst="rect">
            <a:avLst/>
          </a:prstGeom>
          <a:noFill/>
          <a:ln>
            <a:solidFill>
              <a:schemeClr val="accent1"/>
            </a:solidFill>
          </a:ln>
          <a:effectLst/>
        </p:spPr>
        <p:txBody>
          <a:bodyPr vert="horz" wrap="square" lIns="72000" tIns="72000" rIns="72000" bIns="72000" numCol="1" anchor="t" anchorCtr="0" compatLnSpc="1">
            <a:prstTxWarp prst="textNoShape">
              <a:avLst/>
            </a:prstTxWarp>
          </a:bodyPr>
          <a:lstStyle>
            <a:lvl1pPr marL="359964" indent="-359964"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mn-ea"/>
                <a:cs typeface="Calibri" panose="020F0502020204030204" pitchFamily="34" charset="0"/>
              </a:defRPr>
            </a:lvl1pPr>
            <a:lvl2pPr marL="719928" indent="-359964"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2pPr>
            <a:lvl3pPr marL="1079892"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3pPr>
            <a:lvl4pPr marL="1439856"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4pPr>
            <a:lvl5pPr marL="1799820" indent="-359964"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a:lstStyle>
          <a:p>
            <a:pPr marL="0" indent="0">
              <a:buNone/>
            </a:pPr>
            <a:endParaRPr lang="de-DE" b="1" kern="0"/>
          </a:p>
          <a:p>
            <a:pPr marL="0" indent="0">
              <a:buNone/>
            </a:pPr>
            <a:r>
              <a:rPr lang="de-DE" b="1" kern="0"/>
              <a:t>Reifegradmodell </a:t>
            </a:r>
            <a:r>
              <a:rPr lang="de-DE" b="1" kern="0" err="1"/>
              <a:t>SW.Check</a:t>
            </a:r>
            <a:endParaRPr lang="de-DE" b="1" kern="0"/>
          </a:p>
          <a:p>
            <a:pPr marL="0" indent="0">
              <a:buNone/>
            </a:pPr>
            <a:endParaRPr lang="de-DE" kern="0"/>
          </a:p>
          <a:p>
            <a:r>
              <a:rPr lang="de-DE" kern="0"/>
              <a:t>Angelehnt an bestehende, erfolgreich eingesetzte Reifegradmodelle, adaptiert für Stadtwerke</a:t>
            </a:r>
          </a:p>
          <a:p>
            <a:r>
              <a:rPr lang="de-DE" kern="0"/>
              <a:t>Entwickelt gemeinsam mit Stadtwerken, kontinuierliches Feedback im Entwicklungsprozess durch Stadtwerke und Organisationsentwickler</a:t>
            </a:r>
          </a:p>
          <a:p>
            <a:r>
              <a:rPr lang="de-DE" kern="0"/>
              <a:t>Stellt Digitalisierung und Dekarbonisierung in den Vordergrund und kombiniert diese beiden großen Aufgabenfelder</a:t>
            </a:r>
          </a:p>
          <a:p>
            <a:r>
              <a:rPr lang="de-DE" kern="0"/>
              <a:t>Bestimmt den Status quo auf dem Weg zum Zielbild „Stadtwerk der Zukunft“</a:t>
            </a:r>
          </a:p>
          <a:p>
            <a:endParaRPr lang="de-DE" kern="0"/>
          </a:p>
        </p:txBody>
      </p:sp>
      <p:grpSp>
        <p:nvGrpSpPr>
          <p:cNvPr id="12" name="Gruppieren 11">
            <a:extLst>
              <a:ext uri="{FF2B5EF4-FFF2-40B4-BE49-F238E27FC236}">
                <a16:creationId xmlns:a16="http://schemas.microsoft.com/office/drawing/2014/main" id="{096663D4-5EEE-EBD7-4318-394AB6004E59}"/>
              </a:ext>
            </a:extLst>
          </p:cNvPr>
          <p:cNvGrpSpPr/>
          <p:nvPr/>
        </p:nvGrpSpPr>
        <p:grpSpPr>
          <a:xfrm>
            <a:off x="1997998" y="3429000"/>
            <a:ext cx="996422" cy="992934"/>
            <a:chOff x="2524260" y="2122571"/>
            <a:chExt cx="996422" cy="992934"/>
          </a:xfrm>
        </p:grpSpPr>
        <p:pic>
          <p:nvPicPr>
            <p:cNvPr id="6" name="Grafik 5" descr="Puzzleteile Silhouette">
              <a:extLst>
                <a:ext uri="{FF2B5EF4-FFF2-40B4-BE49-F238E27FC236}">
                  <a16:creationId xmlns:a16="http://schemas.microsoft.com/office/drawing/2014/main" id="{2E50529F-CBD3-4690-F965-D80AD3B7F869}"/>
                </a:ext>
              </a:extLst>
            </p:cNvPr>
            <p:cNvPicPr>
              <a:picLocks noChangeAspect="1"/>
            </p:cNvPicPr>
            <p:nvPr/>
          </p:nvPicPr>
          <p:blipFill>
            <a:blip>
              <a:extLst>
                <a:ext uri="{96DAC541-7B7A-43D3-8B79-37D633B846F1}">
                  <asvg:svgBlip xmlns:asvg="http://schemas.microsoft.com/office/drawing/2016/SVG/main" r:embed="rId2"/>
                </a:ext>
              </a:extLst>
            </a:blip>
            <a:srcRect t="22927" r="22270"/>
            <a:stretch/>
          </p:blipFill>
          <p:spPr>
            <a:xfrm>
              <a:off x="2524260" y="2184715"/>
              <a:ext cx="938733" cy="930790"/>
            </a:xfrm>
            <a:prstGeom prst="rect">
              <a:avLst/>
            </a:prstGeom>
          </p:spPr>
        </p:pic>
        <p:sp>
          <p:nvSpPr>
            <p:cNvPr id="9" name="Rechteck 8">
              <a:extLst>
                <a:ext uri="{FF2B5EF4-FFF2-40B4-BE49-F238E27FC236}">
                  <a16:creationId xmlns:a16="http://schemas.microsoft.com/office/drawing/2014/main" id="{2361DDE7-D9FA-7250-2E5F-8C88C7B841A8}"/>
                </a:ext>
              </a:extLst>
            </p:cNvPr>
            <p:cNvSpPr/>
            <p:nvPr/>
          </p:nvSpPr>
          <p:spPr>
            <a:xfrm rot="924130">
              <a:off x="3090776" y="2122571"/>
              <a:ext cx="429906" cy="3380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fik 7" descr="Puzzle mit einfarbiger Füllung">
            <a:extLst>
              <a:ext uri="{FF2B5EF4-FFF2-40B4-BE49-F238E27FC236}">
                <a16:creationId xmlns:a16="http://schemas.microsoft.com/office/drawing/2014/main" id="{6C20FE33-C5FC-175F-A06C-CC08EC2360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410588">
            <a:off x="2489564" y="3240217"/>
            <a:ext cx="532855" cy="532855"/>
          </a:xfrm>
          <a:prstGeom prst="rect">
            <a:avLst/>
          </a:prstGeom>
        </p:spPr>
      </p:pic>
      <p:pic>
        <p:nvPicPr>
          <p:cNvPr id="10" name="Grafik 9" descr="Puzzleteile Silhouette">
            <a:extLst>
              <a:ext uri="{FF2B5EF4-FFF2-40B4-BE49-F238E27FC236}">
                <a16:creationId xmlns:a16="http://schemas.microsoft.com/office/drawing/2014/main" id="{2F78353F-7037-E112-823C-08E9E79EBA34}"/>
              </a:ext>
            </a:extLst>
          </p:cNvPr>
          <p:cNvPicPr>
            <a:picLocks noChangeAspect="1"/>
          </p:cNvPicPr>
          <p:nvPr/>
        </p:nvPicPr>
        <p:blipFill>
          <a:blip>
            <a:extLst>
              <a:ext uri="{96DAC541-7B7A-43D3-8B79-37D633B846F1}">
                <asvg:svgBlip xmlns:asvg="http://schemas.microsoft.com/office/drawing/2016/SVG/main" r:embed="rId4"/>
              </a:ext>
            </a:extLst>
          </a:blip>
          <a:srcRect t="6249" r="3920" b="-1"/>
          <a:stretch/>
        </p:blipFill>
        <p:spPr>
          <a:xfrm>
            <a:off x="9642658" y="1660079"/>
            <a:ext cx="1160349" cy="1132217"/>
          </a:xfrm>
          <a:prstGeom prst="rect">
            <a:avLst/>
          </a:prstGeom>
        </p:spPr>
      </p:pic>
    </p:spTree>
    <p:extLst>
      <p:ext uri="{BB962C8B-B14F-4D97-AF65-F5344CB8AC3E}">
        <p14:creationId xmlns:p14="http://schemas.microsoft.com/office/powerpoint/2010/main" val="264880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EEDB06-570F-D15F-974F-7FBB82BD600F}"/>
              </a:ext>
            </a:extLst>
          </p:cNvPr>
          <p:cNvSpPr>
            <a:spLocks noGrp="1"/>
          </p:cNvSpPr>
          <p:nvPr>
            <p:ph type="title"/>
          </p:nvPr>
        </p:nvSpPr>
        <p:spPr/>
        <p:txBody>
          <a:bodyPr/>
          <a:lstStyle/>
          <a:p>
            <a:r>
              <a:rPr lang="de-DE"/>
              <a:t>Ausgangssituation</a:t>
            </a:r>
            <a:br>
              <a:rPr lang="de-DE"/>
            </a:br>
            <a:r>
              <a:rPr lang="de-DE" b="0"/>
              <a:t>Digitalisierung und Dekarbonisierung als große Aufgabenfelder für Stadtwerke</a:t>
            </a:r>
          </a:p>
        </p:txBody>
      </p:sp>
      <p:grpSp>
        <p:nvGrpSpPr>
          <p:cNvPr id="6" name="Gruppieren 5">
            <a:extLst>
              <a:ext uri="{FF2B5EF4-FFF2-40B4-BE49-F238E27FC236}">
                <a16:creationId xmlns:a16="http://schemas.microsoft.com/office/drawing/2014/main" id="{4F3EAFB1-15BE-4FA3-EEAF-AE1C579D2F89}"/>
              </a:ext>
            </a:extLst>
          </p:cNvPr>
          <p:cNvGrpSpPr/>
          <p:nvPr/>
        </p:nvGrpSpPr>
        <p:grpSpPr>
          <a:xfrm>
            <a:off x="612165" y="1755648"/>
            <a:ext cx="4282708" cy="4128963"/>
            <a:chOff x="613755" y="1755648"/>
            <a:chExt cx="4282708" cy="4128963"/>
          </a:xfrm>
        </p:grpSpPr>
        <p:sp>
          <p:nvSpPr>
            <p:cNvPr id="3" name="Rechteck 2">
              <a:extLst>
                <a:ext uri="{FF2B5EF4-FFF2-40B4-BE49-F238E27FC236}">
                  <a16:creationId xmlns:a16="http://schemas.microsoft.com/office/drawing/2014/main" id="{96F0690C-3A34-93B4-5066-F59D9AD5D0B9}"/>
                </a:ext>
              </a:extLst>
            </p:cNvPr>
            <p:cNvSpPr/>
            <p:nvPr/>
          </p:nvSpPr>
          <p:spPr>
            <a:xfrm>
              <a:off x="613755" y="1755648"/>
              <a:ext cx="3427303" cy="4128958"/>
            </a:xfrm>
            <a:prstGeom prst="rect">
              <a:avLst/>
            </a:prstGeom>
            <a:gradFill flip="none" rotWithShape="1">
              <a:gsLst>
                <a:gs pos="0">
                  <a:srgbClr val="63B3BE"/>
                </a:gs>
                <a:gs pos="38000">
                  <a:srgbClr val="74B341"/>
                </a:gs>
                <a:gs pos="67000">
                  <a:srgbClr val="74B341"/>
                </a:gs>
                <a:gs pos="97000">
                  <a:srgbClr val="74B341"/>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tIns="216000" rtlCol="0" anchor="t" anchorCtr="0"/>
            <a:lstStyle/>
            <a:p>
              <a:r>
                <a:rPr lang="de-DE" sz="2000" b="1">
                  <a:solidFill>
                    <a:schemeClr val="bg1"/>
                  </a:solidFill>
                  <a:latin typeface="Calibri" panose="020F0502020204030204" pitchFamily="34" charset="0"/>
                  <a:ea typeface="Calibri" panose="020F0502020204030204" pitchFamily="34" charset="0"/>
                  <a:cs typeface="Calibri" panose="020F0502020204030204" pitchFamily="34" charset="0"/>
                </a:rPr>
                <a:t>Dekarbonisierung</a:t>
              </a:r>
            </a:p>
            <a:p>
              <a:endParaRPr lang="de-D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Die Energiewende braucht</a:t>
              </a:r>
            </a:p>
            <a:p>
              <a:pPr marL="285750" indent="-285750">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CO2-Reduktion im Bereich Gebäude, Verkehr, Wärme</a:t>
              </a:r>
            </a:p>
            <a:p>
              <a:pPr marL="285750" indent="-285750">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Vernetzung der Sektoren</a:t>
              </a:r>
            </a:p>
            <a:p>
              <a:pPr marL="285750" indent="-285750">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Vernetzung von Akteuren</a:t>
              </a:r>
            </a:p>
            <a:p>
              <a:pPr marL="285750" indent="-285750">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Sichere, effiziente Infrastrukturen</a:t>
              </a:r>
            </a:p>
            <a:p>
              <a:pPr marL="285750" indent="-285750">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Digitale Technologien</a:t>
              </a:r>
            </a:p>
            <a:p>
              <a:pPr marL="285750" indent="-285750">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eine schnelle Umsetzung</a:t>
              </a:r>
            </a:p>
            <a:p>
              <a:endParaRPr lang="de-DE" sz="160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Änderungen im Energiesystem erfordern Änderungen bei den Stadtwerken</a:t>
              </a:r>
            </a:p>
            <a:p>
              <a:endParaRPr lang="de-DE"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leichschenkliges Dreieck 4">
              <a:extLst>
                <a:ext uri="{FF2B5EF4-FFF2-40B4-BE49-F238E27FC236}">
                  <a16:creationId xmlns:a16="http://schemas.microsoft.com/office/drawing/2014/main" id="{89E270D1-BE89-2B45-8CDD-CCB7FCCBE694}"/>
                </a:ext>
              </a:extLst>
            </p:cNvPr>
            <p:cNvSpPr/>
            <p:nvPr/>
          </p:nvSpPr>
          <p:spPr>
            <a:xfrm rot="5400000">
              <a:off x="2404278" y="3392426"/>
              <a:ext cx="4128963" cy="855407"/>
            </a:xfrm>
            <a:prstGeom prst="triangle">
              <a:avLst/>
            </a:prstGeom>
            <a:solidFill>
              <a:srgbClr val="63B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27AFE3FA-B07B-E89F-3F66-3E7E459809F2}"/>
              </a:ext>
            </a:extLst>
          </p:cNvPr>
          <p:cNvGrpSpPr/>
          <p:nvPr/>
        </p:nvGrpSpPr>
        <p:grpSpPr>
          <a:xfrm>
            <a:off x="7293948" y="1755649"/>
            <a:ext cx="4282710" cy="4128960"/>
            <a:chOff x="-241652" y="1755646"/>
            <a:chExt cx="4282710" cy="4128960"/>
          </a:xfrm>
        </p:grpSpPr>
        <p:sp>
          <p:nvSpPr>
            <p:cNvPr id="8" name="Rechteck 7">
              <a:extLst>
                <a:ext uri="{FF2B5EF4-FFF2-40B4-BE49-F238E27FC236}">
                  <a16:creationId xmlns:a16="http://schemas.microsoft.com/office/drawing/2014/main" id="{D9C112DD-8342-4666-332E-9215A7861BBF}"/>
                </a:ext>
              </a:extLst>
            </p:cNvPr>
            <p:cNvSpPr/>
            <p:nvPr/>
          </p:nvSpPr>
          <p:spPr>
            <a:xfrm>
              <a:off x="613755" y="1755648"/>
              <a:ext cx="3427303" cy="4128958"/>
            </a:xfrm>
            <a:prstGeom prst="rect">
              <a:avLst/>
            </a:prstGeom>
            <a:gradFill flip="none" rotWithShape="1">
              <a:gsLst>
                <a:gs pos="0">
                  <a:srgbClr val="63B3BE"/>
                </a:gs>
                <a:gs pos="38000">
                  <a:srgbClr val="74B341"/>
                </a:gs>
                <a:gs pos="67000">
                  <a:srgbClr val="74B341"/>
                </a:gs>
                <a:gs pos="97000">
                  <a:srgbClr val="74B34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tIns="216000" rtlCol="0" anchor="t" anchorCtr="0"/>
            <a:lstStyle/>
            <a:p>
              <a:r>
                <a:rPr lang="de-DE" sz="2000" b="1">
                  <a:solidFill>
                    <a:schemeClr val="bg1"/>
                  </a:solidFill>
                  <a:latin typeface="Calibri" panose="020F0502020204030204" pitchFamily="34" charset="0"/>
                  <a:ea typeface="Calibri" panose="020F0502020204030204" pitchFamily="34" charset="0"/>
                  <a:cs typeface="Calibri" panose="020F0502020204030204" pitchFamily="34" charset="0"/>
                </a:rPr>
                <a:t>Digitalisierung</a:t>
              </a:r>
              <a:endParaRPr lang="de-DE" b="1">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de-DE"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180000" indent="-180000">
                <a:spcAft>
                  <a:spcPts val="300"/>
                </a:spcAft>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Kunden erwarten digitale Services</a:t>
              </a:r>
            </a:p>
            <a:p>
              <a:pPr marL="180000" indent="-180000">
                <a:spcAft>
                  <a:spcPts val="300"/>
                </a:spcAft>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Digitalisierung ist die Voraussetzung für effiziente, schnelle und automatisierte Prozesse</a:t>
              </a:r>
            </a:p>
            <a:p>
              <a:pPr marL="180000" indent="-180000">
                <a:spcAft>
                  <a:spcPts val="300"/>
                </a:spcAft>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Digitalisierung bietet Potenziale für Umsatzsteigerungen, neue Geschäftsfelder und Kostenreduktion</a:t>
              </a:r>
            </a:p>
            <a:p>
              <a:pPr marL="180000" indent="-180000">
                <a:spcAft>
                  <a:spcPts val="300"/>
                </a:spcAft>
                <a:buFont typeface="Wingdings" panose="05000000000000000000" pitchFamily="2" charset="2"/>
                <a:buChar char="§"/>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Digitalisierung ist eine Voraussetzung für die Energiewende</a:t>
              </a:r>
            </a:p>
          </p:txBody>
        </p:sp>
        <p:sp>
          <p:nvSpPr>
            <p:cNvPr id="9" name="Gleichschenkliges Dreieck 8">
              <a:extLst>
                <a:ext uri="{FF2B5EF4-FFF2-40B4-BE49-F238E27FC236}">
                  <a16:creationId xmlns:a16="http://schemas.microsoft.com/office/drawing/2014/main" id="{0619A3EC-231B-C1E9-B17B-78C7754F86A6}"/>
                </a:ext>
              </a:extLst>
            </p:cNvPr>
            <p:cNvSpPr/>
            <p:nvPr/>
          </p:nvSpPr>
          <p:spPr>
            <a:xfrm rot="16200000">
              <a:off x="-1878427" y="3392421"/>
              <a:ext cx="4128958" cy="855407"/>
            </a:xfrm>
            <a:prstGeom prst="triangle">
              <a:avLst/>
            </a:prstGeom>
            <a:solidFill>
              <a:srgbClr val="63B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58FF3FA4-0352-E31D-77CA-DC72B3655589}"/>
              </a:ext>
            </a:extLst>
          </p:cNvPr>
          <p:cNvSpPr/>
          <p:nvPr/>
        </p:nvSpPr>
        <p:spPr>
          <a:xfrm>
            <a:off x="5045089" y="1755648"/>
            <a:ext cx="2098642" cy="4128963"/>
          </a:xfrm>
          <a:prstGeom prst="rect">
            <a:avLst/>
          </a:prstGeom>
          <a:solidFill>
            <a:srgbClr val="63B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a:p>
          <a:p>
            <a:pPr algn="ctr"/>
            <a:r>
              <a:rPr lang="de-DE" b="1">
                <a:latin typeface="Calibri" panose="020F0502020204030204" pitchFamily="34" charset="0"/>
                <a:ea typeface="Calibri" panose="020F0502020204030204" pitchFamily="34" charset="0"/>
                <a:cs typeface="Calibri" panose="020F0502020204030204" pitchFamily="34" charset="0"/>
              </a:rPr>
              <a:t>Auf dem Weg zum Stadtwerk der Zukunft</a:t>
            </a:r>
          </a:p>
          <a:p>
            <a:endParaRPr lang="de-DE"/>
          </a:p>
          <a:p>
            <a:endParaRPr lang="de-DE"/>
          </a:p>
        </p:txBody>
      </p:sp>
      <p:pic>
        <p:nvPicPr>
          <p:cNvPr id="13" name="Grafik 12" descr="Windkraftanlagen Silhouette">
            <a:extLst>
              <a:ext uri="{FF2B5EF4-FFF2-40B4-BE49-F238E27FC236}">
                <a16:creationId xmlns:a16="http://schemas.microsoft.com/office/drawing/2014/main" id="{DFFE399B-1C9A-DCE2-E246-28B1B819A6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26641" y="2057395"/>
            <a:ext cx="914400" cy="914400"/>
          </a:xfrm>
          <a:prstGeom prst="rect">
            <a:avLst/>
          </a:prstGeom>
        </p:spPr>
      </p:pic>
      <p:pic>
        <p:nvPicPr>
          <p:cNvPr id="15" name="Grafik 14" descr="Blatt Silhouette">
            <a:extLst>
              <a:ext uri="{FF2B5EF4-FFF2-40B4-BE49-F238E27FC236}">
                <a16:creationId xmlns:a16="http://schemas.microsoft.com/office/drawing/2014/main" id="{49B77C25-E9F3-D023-8177-55B0100B6B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07745" y="4288009"/>
            <a:ext cx="914400" cy="914400"/>
          </a:xfrm>
          <a:prstGeom prst="rect">
            <a:avLst/>
          </a:prstGeom>
        </p:spPr>
      </p:pic>
      <p:pic>
        <p:nvPicPr>
          <p:cNvPr id="17" name="Grafik 16" descr="Cloudcomputing Silhouette">
            <a:extLst>
              <a:ext uri="{FF2B5EF4-FFF2-40B4-BE49-F238E27FC236}">
                <a16:creationId xmlns:a16="http://schemas.microsoft.com/office/drawing/2014/main" id="{BB823A89-22AA-B7C4-FF80-591FDBA004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63496" y="2067071"/>
            <a:ext cx="914400" cy="914400"/>
          </a:xfrm>
          <a:prstGeom prst="rect">
            <a:avLst/>
          </a:prstGeom>
        </p:spPr>
      </p:pic>
      <p:pic>
        <p:nvPicPr>
          <p:cNvPr id="21" name="Grafik 20" descr="Drahtlos Silhouette">
            <a:extLst>
              <a:ext uri="{FF2B5EF4-FFF2-40B4-BE49-F238E27FC236}">
                <a16:creationId xmlns:a16="http://schemas.microsoft.com/office/drawing/2014/main" id="{D7D5B9AF-AADF-7529-8EB3-D0262FC545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0921" y="4300849"/>
            <a:ext cx="914400" cy="914400"/>
          </a:xfrm>
          <a:prstGeom prst="rect">
            <a:avLst/>
          </a:prstGeom>
        </p:spPr>
      </p:pic>
    </p:spTree>
    <p:extLst>
      <p:ext uri="{BB962C8B-B14F-4D97-AF65-F5344CB8AC3E}">
        <p14:creationId xmlns:p14="http://schemas.microsoft.com/office/powerpoint/2010/main" val="3048749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FF7EBF5-6403-F055-3A85-123A67CB9B3F}"/>
              </a:ext>
            </a:extLst>
          </p:cNvPr>
          <p:cNvSpPr>
            <a:spLocks noGrp="1"/>
          </p:cNvSpPr>
          <p:nvPr>
            <p:ph type="title"/>
          </p:nvPr>
        </p:nvSpPr>
        <p:spPr/>
        <p:txBody>
          <a:bodyPr/>
          <a:lstStyle/>
          <a:p>
            <a:r>
              <a:rPr lang="de-DE"/>
              <a:t>Zielbild</a:t>
            </a:r>
            <a:br>
              <a:rPr lang="de-DE"/>
            </a:br>
            <a:r>
              <a:rPr lang="de-DE" b="0"/>
              <a:t>Das Stadtwerk der Zukunft</a:t>
            </a:r>
          </a:p>
        </p:txBody>
      </p:sp>
      <p:sp>
        <p:nvSpPr>
          <p:cNvPr id="6" name="Rechteck 5">
            <a:extLst>
              <a:ext uri="{FF2B5EF4-FFF2-40B4-BE49-F238E27FC236}">
                <a16:creationId xmlns:a16="http://schemas.microsoft.com/office/drawing/2014/main" id="{7039B603-113A-3B1C-ECE4-442C83E48C2E}"/>
              </a:ext>
            </a:extLst>
          </p:cNvPr>
          <p:cNvSpPr/>
          <p:nvPr/>
        </p:nvSpPr>
        <p:spPr>
          <a:xfrm>
            <a:off x="613755" y="1773239"/>
            <a:ext cx="10962903" cy="4248150"/>
          </a:xfrm>
          <a:prstGeom prst="rect">
            <a:avLst/>
          </a:prstGeom>
          <a:solidFill>
            <a:srgbClr val="63B3BE"/>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a:latin typeface="Calibri" panose="020F0502020204030204" pitchFamily="34" charset="0"/>
              <a:ea typeface="Calibri" panose="020F0502020204030204" pitchFamily="34" charset="0"/>
              <a:cs typeface="Calibri" panose="020F0502020204030204" pitchFamily="34" charset="0"/>
            </a:endParaRPr>
          </a:p>
          <a:p>
            <a:pPr>
              <a:spcAft>
                <a:spcPts val="300"/>
              </a:spcAft>
            </a:pPr>
            <a:r>
              <a:rPr lang="de-DE">
                <a:latin typeface="Calibri" panose="020F0502020204030204" pitchFamily="34" charset="0"/>
                <a:ea typeface="Calibri" panose="020F0502020204030204" pitchFamily="34" charset="0"/>
                <a:cs typeface="Calibri" panose="020F0502020204030204" pitchFamily="34" charset="0"/>
              </a:rPr>
              <a:t>Das </a:t>
            </a:r>
            <a:r>
              <a:rPr lang="de-DE" b="1" err="1">
                <a:latin typeface="Calibri" panose="020F0502020204030204" pitchFamily="34" charset="0"/>
                <a:ea typeface="Calibri" panose="020F0502020204030204" pitchFamily="34" charset="0"/>
                <a:cs typeface="Calibri" panose="020F0502020204030204" pitchFamily="34" charset="0"/>
              </a:rPr>
              <a:t>dekarbonisierte</a:t>
            </a:r>
            <a:r>
              <a:rPr lang="de-DE" b="1">
                <a:latin typeface="Calibri" panose="020F0502020204030204" pitchFamily="34" charset="0"/>
                <a:ea typeface="Calibri" panose="020F0502020204030204" pitchFamily="34" charset="0"/>
                <a:cs typeface="Calibri" panose="020F0502020204030204" pitchFamily="34" charset="0"/>
              </a:rPr>
              <a:t> Stadtwerk der Zukunft </a:t>
            </a:r>
            <a:r>
              <a:rPr lang="de-DE">
                <a:latin typeface="Calibri" panose="020F0502020204030204" pitchFamily="34" charset="0"/>
                <a:ea typeface="Calibri" panose="020F0502020204030204" pitchFamily="34" charset="0"/>
                <a:cs typeface="Calibri" panose="020F0502020204030204" pitchFamily="34" charset="0"/>
              </a:rPr>
              <a:t>ist nicht nur klimaneutral, sondern treibt zudem die Energiewende in seinem Versorgungsgebiet voran:</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Keine eigenen Emissionen</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Vertrieb von grünem Strom, grüner Wärme und ggf. grünen Gasen</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Lokaler Ausbau erneuerbarer Energien</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Unterstützung integraler, sektorenübergreifender Planung</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Regionale Vernetzung und lokale Keimzelle der Energiewende</a:t>
            </a:r>
          </a:p>
          <a:p>
            <a:endParaRPr lang="de-DE">
              <a:latin typeface="Calibri" panose="020F0502020204030204" pitchFamily="34" charset="0"/>
              <a:ea typeface="Calibri" panose="020F0502020204030204" pitchFamily="34" charset="0"/>
              <a:cs typeface="Calibri" panose="020F0502020204030204" pitchFamily="34" charset="0"/>
            </a:endParaRPr>
          </a:p>
          <a:p>
            <a:r>
              <a:rPr lang="de-DE">
                <a:latin typeface="Calibri" panose="020F0502020204030204" pitchFamily="34" charset="0"/>
                <a:ea typeface="Calibri" panose="020F0502020204030204" pitchFamily="34" charset="0"/>
                <a:cs typeface="Calibri" panose="020F0502020204030204" pitchFamily="34" charset="0"/>
              </a:rPr>
              <a:t>Das </a:t>
            </a:r>
            <a:r>
              <a:rPr lang="de-DE" b="1">
                <a:latin typeface="Calibri" panose="020F0502020204030204" pitchFamily="34" charset="0"/>
                <a:ea typeface="Calibri" panose="020F0502020204030204" pitchFamily="34" charset="0"/>
                <a:cs typeface="Calibri" panose="020F0502020204030204" pitchFamily="34" charset="0"/>
              </a:rPr>
              <a:t>digitale Stadtwerk der Zukunft </a:t>
            </a:r>
            <a:r>
              <a:rPr lang="de-DE">
                <a:latin typeface="Calibri" panose="020F0502020204030204" pitchFamily="34" charset="0"/>
                <a:ea typeface="Calibri" panose="020F0502020204030204" pitchFamily="34" charset="0"/>
                <a:cs typeface="Calibri" panose="020F0502020204030204" pitchFamily="34" charset="0"/>
              </a:rPr>
              <a:t>unterstützt die Dekarbonisierung:</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Einsatz digitaler Technologien</a:t>
            </a:r>
          </a:p>
          <a:p>
            <a:pPr marL="742950" lvl="1" indent="-285750">
              <a:buFont typeface="Wingdings" panose="05000000000000000000" pitchFamily="2" charset="2"/>
              <a:buChar char="§"/>
            </a:pPr>
            <a:r>
              <a:rPr lang="de-DE">
                <a:latin typeface="Calibri" panose="020F0502020204030204" pitchFamily="34" charset="0"/>
                <a:ea typeface="Calibri" panose="020F0502020204030204" pitchFamily="34" charset="0"/>
                <a:cs typeface="Calibri" panose="020F0502020204030204" pitchFamily="34" charset="0"/>
              </a:rPr>
              <a:t>Zugewinn von Kunden durch digitale Services</a:t>
            </a:r>
          </a:p>
          <a:p>
            <a:endParaRPr lang="de-DE">
              <a:latin typeface="Calibri" panose="020F0502020204030204" pitchFamily="34" charset="0"/>
              <a:ea typeface="Calibri" panose="020F0502020204030204" pitchFamily="34" charset="0"/>
              <a:cs typeface="Calibri" panose="020F0502020204030204" pitchFamily="34" charset="0"/>
            </a:endParaRPr>
          </a:p>
          <a:p>
            <a:endParaRPr lang="de-D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2908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6D616-E4BD-BB59-D837-43D13DBAFCDF}"/>
              </a:ext>
            </a:extLst>
          </p:cNvPr>
          <p:cNvSpPr>
            <a:spLocks noGrp="1"/>
          </p:cNvSpPr>
          <p:nvPr>
            <p:ph type="title"/>
          </p:nvPr>
        </p:nvSpPr>
        <p:spPr/>
        <p:txBody>
          <a:bodyPr/>
          <a:lstStyle/>
          <a:p>
            <a:r>
              <a:rPr lang="en-US" err="1"/>
              <a:t>Überblick</a:t>
            </a:r>
            <a:r>
              <a:rPr lang="en-US"/>
              <a:t> </a:t>
            </a:r>
            <a:r>
              <a:rPr lang="en-US" err="1"/>
              <a:t>über</a:t>
            </a:r>
            <a:r>
              <a:rPr lang="en-US"/>
              <a:t> das </a:t>
            </a:r>
            <a:r>
              <a:rPr lang="en-US" err="1"/>
              <a:t>Reifegrad</a:t>
            </a:r>
            <a:r>
              <a:rPr lang="en-US"/>
              <a:t>-Assessment </a:t>
            </a:r>
            <a:r>
              <a:rPr lang="en-US" err="1"/>
              <a:t>SW.Check</a:t>
            </a:r>
            <a:endParaRPr lang="en-US"/>
          </a:p>
        </p:txBody>
      </p:sp>
      <p:sp>
        <p:nvSpPr>
          <p:cNvPr id="3" name="Textplatzhalter 2">
            <a:extLst>
              <a:ext uri="{FF2B5EF4-FFF2-40B4-BE49-F238E27FC236}">
                <a16:creationId xmlns:a16="http://schemas.microsoft.com/office/drawing/2014/main" id="{D37D4294-191A-6A10-AEFB-7270D489CD67}"/>
              </a:ext>
            </a:extLst>
          </p:cNvPr>
          <p:cNvSpPr>
            <a:spLocks noGrp="1"/>
          </p:cNvSpPr>
          <p:nvPr>
            <p:ph type="body" sz="quarter" idx="10"/>
          </p:nvPr>
        </p:nvSpPr>
        <p:spPr/>
        <p:txBody>
          <a:bodyPr/>
          <a:lstStyle/>
          <a:p>
            <a:r>
              <a:rPr lang="de-DE" dirty="0" err="1"/>
              <a:t>SW.Check</a:t>
            </a:r>
            <a:r>
              <a:rPr lang="de-DE" dirty="0"/>
              <a:t> ist ein Online-Self-Assessment nach dem Fragebogenprinzip</a:t>
            </a:r>
          </a:p>
          <a:p>
            <a:r>
              <a:rPr lang="de-DE" dirty="0"/>
              <a:t>Die Abfrage erfolgt wahlweise auf Ebene des gesamten Stadtwerks oder für einen oder mehrere der drei Anwendungsbereiche </a:t>
            </a:r>
            <a:r>
              <a:rPr lang="de-DE" b="1" dirty="0"/>
              <a:t>Vertrieb, Einkauf &amp; Verwaltung</a:t>
            </a:r>
            <a:r>
              <a:rPr lang="de-DE" dirty="0"/>
              <a:t>, </a:t>
            </a:r>
            <a:r>
              <a:rPr lang="de-DE" b="1" dirty="0"/>
              <a:t>Energieerzeugung</a:t>
            </a:r>
            <a:r>
              <a:rPr lang="de-DE" dirty="0"/>
              <a:t> und </a:t>
            </a:r>
            <a:r>
              <a:rPr lang="de-DE" b="1" dirty="0"/>
              <a:t>Stromnetze </a:t>
            </a:r>
            <a:r>
              <a:rPr lang="de-DE" dirty="0"/>
              <a:t>und ermöglicht so eine differenzierte Auswertung</a:t>
            </a:r>
          </a:p>
          <a:p>
            <a:r>
              <a:rPr lang="de-DE" dirty="0"/>
              <a:t>Abgefragt werden „Fähigkeiten“ des Stadtwerks aus drei Fokusbereichen: </a:t>
            </a:r>
            <a:r>
              <a:rPr lang="de-DE" b="1" dirty="0"/>
              <a:t>Digitalisierung, Dekarbonisierung </a:t>
            </a:r>
            <a:r>
              <a:rPr lang="de-DE" dirty="0"/>
              <a:t>und</a:t>
            </a:r>
            <a:r>
              <a:rPr lang="de-DE" b="1" dirty="0"/>
              <a:t> Übergeordnet</a:t>
            </a:r>
            <a:r>
              <a:rPr lang="de-DE" dirty="0"/>
              <a:t> </a:t>
            </a:r>
          </a:p>
          <a:p>
            <a:r>
              <a:rPr lang="de-DE" dirty="0"/>
              <a:t>Insgesamt umfasst das Assessment 51</a:t>
            </a:r>
            <a:r>
              <a:rPr lang="de-DE" dirty="0">
                <a:solidFill>
                  <a:srgbClr val="FF0000"/>
                </a:solidFill>
              </a:rPr>
              <a:t> </a:t>
            </a:r>
            <a:r>
              <a:rPr lang="de-DE" dirty="0"/>
              <a:t>Fähigkeiten, die jeweils nach qualitativen Kriterien bewertet und einer Reifegradstufe von 1 bis 5 zugeordnet werden</a:t>
            </a:r>
          </a:p>
          <a:p>
            <a:r>
              <a:rPr lang="de-DE" dirty="0"/>
              <a:t>Als Ergebnis wird der Gesamtreifegrad des Stadtwerks als Mittelwert aller Fähigkeiten ausgegeben sowie Teilreifegrade je Anwendungsbereich und Fokusbereich</a:t>
            </a:r>
          </a:p>
          <a:p>
            <a:r>
              <a:rPr lang="de-DE" dirty="0"/>
              <a:t>Einzelne Expert*innen beantworten eine Fragengruppe, die zu ihrem jeweiligen Kompetenzprofil passt</a:t>
            </a:r>
          </a:p>
        </p:txBody>
      </p:sp>
    </p:spTree>
    <p:extLst>
      <p:ext uri="{BB962C8B-B14F-4D97-AF65-F5344CB8AC3E}">
        <p14:creationId xmlns:p14="http://schemas.microsoft.com/office/powerpoint/2010/main" val="3748100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DA54AA-B168-8361-A203-5C01D2A259EE}"/>
              </a:ext>
            </a:extLst>
          </p:cNvPr>
          <p:cNvSpPr>
            <a:spLocks noGrp="1"/>
          </p:cNvSpPr>
          <p:nvPr>
            <p:ph type="title"/>
          </p:nvPr>
        </p:nvSpPr>
        <p:spPr/>
        <p:txBody>
          <a:bodyPr/>
          <a:lstStyle/>
          <a:p>
            <a:r>
              <a:rPr lang="de-DE"/>
              <a:t>Was erwartet Sie?</a:t>
            </a:r>
            <a:br>
              <a:rPr lang="de-DE"/>
            </a:br>
            <a:r>
              <a:rPr lang="de-DE" b="0"/>
              <a:t>Überblick über den Gesamtprozess</a:t>
            </a:r>
          </a:p>
        </p:txBody>
      </p:sp>
      <p:sp>
        <p:nvSpPr>
          <p:cNvPr id="8" name="Abgerundetes Rechteck 14">
            <a:extLst>
              <a:ext uri="{FF2B5EF4-FFF2-40B4-BE49-F238E27FC236}">
                <a16:creationId xmlns:a16="http://schemas.microsoft.com/office/drawing/2014/main" id="{CFB7FD7D-5D04-CD6E-9A14-ECF7F4C2024B}"/>
              </a:ext>
            </a:extLst>
          </p:cNvPr>
          <p:cNvSpPr/>
          <p:nvPr/>
        </p:nvSpPr>
        <p:spPr>
          <a:xfrm>
            <a:off x="613755" y="1578765"/>
            <a:ext cx="10962903" cy="534938"/>
          </a:xfrm>
          <a:prstGeom prst="roundRect">
            <a:avLst>
              <a:gd name="adj" fmla="val 22133"/>
            </a:avLst>
          </a:prstGeom>
          <a:solidFill>
            <a:srgbClr val="74B4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a:t>Nach der </a:t>
            </a:r>
            <a:r>
              <a:rPr lang="de-DE" sz="1600" b="1"/>
              <a:t>Registrierung</a:t>
            </a:r>
            <a:r>
              <a:rPr lang="de-DE" sz="1600"/>
              <a:t> erhalten Sie eine E-Mail mit dem </a:t>
            </a:r>
            <a:r>
              <a:rPr lang="de-DE" sz="1600" b="1"/>
              <a:t>Zugang</a:t>
            </a:r>
            <a:r>
              <a:rPr lang="de-DE" sz="1600"/>
              <a:t> zum</a:t>
            </a:r>
            <a:br>
              <a:rPr lang="de-DE" sz="1600"/>
            </a:br>
            <a:r>
              <a:rPr lang="de-DE" sz="1600"/>
              <a:t>Assessment und Informationen zur Durchführung</a:t>
            </a:r>
          </a:p>
        </p:txBody>
      </p:sp>
      <p:sp>
        <p:nvSpPr>
          <p:cNvPr id="9" name="Abgerundetes Rechteck 11">
            <a:extLst>
              <a:ext uri="{FF2B5EF4-FFF2-40B4-BE49-F238E27FC236}">
                <a16:creationId xmlns:a16="http://schemas.microsoft.com/office/drawing/2014/main" id="{3C580ED4-3D60-160D-B9C1-BBDAF943A90A}"/>
              </a:ext>
            </a:extLst>
          </p:cNvPr>
          <p:cNvSpPr/>
          <p:nvPr/>
        </p:nvSpPr>
        <p:spPr>
          <a:xfrm>
            <a:off x="8906254" y="2256856"/>
            <a:ext cx="2644761" cy="3022375"/>
          </a:xfrm>
          <a:prstGeom prst="roundRect">
            <a:avLst>
              <a:gd name="adj" fmla="val 9016"/>
            </a:avLst>
          </a:prstGeom>
          <a:solidFill>
            <a:schemeClr val="bg1"/>
          </a:solidFill>
          <a:ln>
            <a:solidFill>
              <a:srgbClr val="74B44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200" b="1">
                <a:solidFill>
                  <a:schemeClr val="tx1"/>
                </a:solidFill>
                <a:latin typeface="Calibri" panose="020F0502020204030204" pitchFamily="34" charset="0"/>
                <a:ea typeface="Calibri" panose="020F0502020204030204" pitchFamily="34" charset="0"/>
                <a:cs typeface="Calibri" panose="020F0502020204030204" pitchFamily="34" charset="0"/>
              </a:rPr>
              <a:t>Umsetzung</a:t>
            </a:r>
          </a:p>
          <a:p>
            <a:pPr algn="ctr"/>
            <a:endParaRPr lang="de-DE" sz="1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Während der Umsetzungsphase werden die definierten Maßnahmen systematisch realisiert. Die Roadmap dient dabei als Leitlinie für die operative Umsetzung, Fortschrittskontrolle und kontinuierliche Weiterentwicklung der identifizierten Handlungsfelder.</a:t>
            </a: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2-5 Jahre )</a:t>
            </a:r>
          </a:p>
        </p:txBody>
      </p:sp>
      <p:sp>
        <p:nvSpPr>
          <p:cNvPr id="11" name="Abgerundetes Rechteck 19">
            <a:extLst>
              <a:ext uri="{FF2B5EF4-FFF2-40B4-BE49-F238E27FC236}">
                <a16:creationId xmlns:a16="http://schemas.microsoft.com/office/drawing/2014/main" id="{7233E28F-B1EC-664E-BD88-93B12A27E8DB}"/>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a:latin typeface="Calibri" panose="020F0502020204030204" pitchFamily="34" charset="0"/>
                <a:ea typeface="Calibri" panose="020F0502020204030204" pitchFamily="34" charset="0"/>
                <a:cs typeface="Calibri" panose="020F0502020204030204" pitchFamily="34" charset="0"/>
              </a:rPr>
              <a:t>Jeweils eigenständig mit den bereitgestellten Unterstützungsmaterialien </a:t>
            </a:r>
          </a:p>
          <a:p>
            <a:pPr algn="ctr"/>
            <a:r>
              <a:rPr lang="de-DE" sz="1600">
                <a:latin typeface="Calibri" panose="020F0502020204030204" pitchFamily="34" charset="0"/>
                <a:ea typeface="Calibri" panose="020F0502020204030204" pitchFamily="34" charset="0"/>
                <a:cs typeface="Calibri" panose="020F0502020204030204" pitchFamily="34" charset="0"/>
              </a:rPr>
              <a:t>oder zusammen mit uns</a:t>
            </a:r>
          </a:p>
        </p:txBody>
      </p:sp>
      <p:sp>
        <p:nvSpPr>
          <p:cNvPr id="4" name="Arrow: Right 15">
            <a:extLst>
              <a:ext uri="{FF2B5EF4-FFF2-40B4-BE49-F238E27FC236}">
                <a16:creationId xmlns:a16="http://schemas.microsoft.com/office/drawing/2014/main" id="{E5B5232B-4D0D-F9FD-2518-CD1951F0F9EE}"/>
              </a:ext>
            </a:extLst>
          </p:cNvPr>
          <p:cNvSpPr/>
          <p:nvPr/>
        </p:nvSpPr>
        <p:spPr>
          <a:xfrm>
            <a:off x="415672" y="2866987"/>
            <a:ext cx="8637537" cy="1564104"/>
          </a:xfrm>
          <a:prstGeom prst="rightArrow">
            <a:avLst>
              <a:gd name="adj1" fmla="val 50000"/>
              <a:gd name="adj2" fmla="val 20160"/>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bgerundetes Rechteck 12">
            <a:extLst>
              <a:ext uri="{FF2B5EF4-FFF2-40B4-BE49-F238E27FC236}">
                <a16:creationId xmlns:a16="http://schemas.microsoft.com/office/drawing/2014/main" id="{3E5427C9-3325-C978-8E10-AF6128BE5C54}"/>
              </a:ext>
            </a:extLst>
          </p:cNvPr>
          <p:cNvSpPr/>
          <p:nvPr/>
        </p:nvSpPr>
        <p:spPr>
          <a:xfrm>
            <a:off x="640985" y="2256861"/>
            <a:ext cx="2497808" cy="3022375"/>
          </a:xfrm>
          <a:prstGeom prst="roundRect">
            <a:avLst>
              <a:gd name="adj" fmla="val 7712"/>
            </a:avLst>
          </a:prstGeom>
          <a:solidFill>
            <a:schemeClr val="bg1"/>
          </a:solidFill>
          <a:ln>
            <a:solidFill>
              <a:srgbClr val="74B44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Online-Self-Assessment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Das Online-Self-Assessment 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(Dauer: 2-3 Wochen</a:t>
            </a: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Aufwand: 2 Std. bis 2 Tage)</a:t>
            </a:r>
          </a:p>
          <a:p>
            <a:pPr algn="ctr"/>
            <a:endParaRPr lang="de-DE" sz="1400" dirty="0">
              <a:solidFill>
                <a:schemeClr val="tx1"/>
              </a:solidFill>
            </a:endParaRPr>
          </a:p>
        </p:txBody>
      </p:sp>
      <p:sp>
        <p:nvSpPr>
          <p:cNvPr id="7" name="Abgerundetes Rechteck 13">
            <a:extLst>
              <a:ext uri="{FF2B5EF4-FFF2-40B4-BE49-F238E27FC236}">
                <a16:creationId xmlns:a16="http://schemas.microsoft.com/office/drawing/2014/main" id="{04967292-BA65-65B9-CA6F-80C2C753ADF7}"/>
              </a:ext>
            </a:extLst>
          </p:cNvPr>
          <p:cNvSpPr/>
          <p:nvPr/>
        </p:nvSpPr>
        <p:spPr>
          <a:xfrm>
            <a:off x="3227491" y="2256858"/>
            <a:ext cx="2663990" cy="3022375"/>
          </a:xfrm>
          <a:prstGeom prst="roundRect">
            <a:avLst>
              <a:gd name="adj" fmla="val 9016"/>
            </a:avLst>
          </a:prstGeom>
          <a:solidFill>
            <a:schemeClr val="bg1"/>
          </a:solidFill>
          <a:ln>
            <a:solidFill>
              <a:srgbClr val="74B44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2:</a:t>
            </a:r>
            <a:b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Online-Self-Assessments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5" name="Abgerundetes Rechteck 11">
            <a:extLst>
              <a:ext uri="{FF2B5EF4-FFF2-40B4-BE49-F238E27FC236}">
                <a16:creationId xmlns:a16="http://schemas.microsoft.com/office/drawing/2014/main" id="{DA657C0E-7E5D-3B8E-4EF4-9BB07F0B3DFF}"/>
              </a:ext>
            </a:extLst>
          </p:cNvPr>
          <p:cNvSpPr/>
          <p:nvPr/>
        </p:nvSpPr>
        <p:spPr>
          <a:xfrm>
            <a:off x="5980180" y="2256857"/>
            <a:ext cx="2663991" cy="3022375"/>
          </a:xfrm>
          <a:prstGeom prst="roundRect">
            <a:avLst>
              <a:gd name="adj" fmla="val 9016"/>
            </a:avLst>
          </a:prstGeom>
          <a:solidFill>
            <a:schemeClr val="bg1"/>
          </a:solidFill>
          <a:ln>
            <a:solidFill>
              <a:srgbClr val="74B44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a:solidFill>
                  <a:schemeClr val="tx1"/>
                </a:solidFill>
                <a:latin typeface="Calibri" panose="020F0502020204030204" pitchFamily="34" charset="0"/>
                <a:ea typeface="Calibri" panose="020F0502020204030204" pitchFamily="34" charset="0"/>
                <a:cs typeface="Calibri" panose="020F0502020204030204" pitchFamily="34" charset="0"/>
              </a:rPr>
              <a:t>Phase 3: </a:t>
            </a:r>
          </a:p>
          <a:p>
            <a:pPr algn="ctr"/>
            <a:r>
              <a:rPr lang="de-DE" sz="1200" b="1" err="1">
                <a:solidFill>
                  <a:schemeClr val="tx1"/>
                </a:solidFill>
                <a:latin typeface="Calibri" panose="020F0502020204030204" pitchFamily="34" charset="0"/>
                <a:ea typeface="Calibri" panose="020F0502020204030204" pitchFamily="34" charset="0"/>
                <a:cs typeface="Calibri" panose="020F0502020204030204" pitchFamily="34" charset="0"/>
              </a:rPr>
              <a:t>Roadmapping</a:t>
            </a:r>
            <a:r>
              <a:rPr lang="de-DE" sz="1200" b="1">
                <a:solidFill>
                  <a:schemeClr val="tx1"/>
                </a:solidFill>
                <a:latin typeface="Calibri" panose="020F0502020204030204" pitchFamily="34" charset="0"/>
                <a:ea typeface="Calibri" panose="020F0502020204030204" pitchFamily="34" charset="0"/>
                <a:cs typeface="Calibri" panose="020F0502020204030204" pitchFamily="34" charset="0"/>
              </a:rPr>
              <a:t>-Workshop</a:t>
            </a:r>
          </a:p>
          <a:p>
            <a:pPr algn="ctr"/>
            <a:endParaRPr lang="de-DE" sz="12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Der </a:t>
            </a:r>
            <a:r>
              <a:rPr lang="de-DE" sz="1100" err="1">
                <a:solidFill>
                  <a:schemeClr val="tx1"/>
                </a:solidFill>
                <a:latin typeface="Calibri" panose="020F0502020204030204" pitchFamily="34" charset="0"/>
                <a:ea typeface="Calibri" panose="020F0502020204030204" pitchFamily="34" charset="0"/>
                <a:cs typeface="Calibri" panose="020F0502020204030204" pitchFamily="34" charset="0"/>
              </a:rPr>
              <a:t>Roadmapping</a:t>
            </a: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‑Workshop dient der konkreten Ausgestaltung des Weges zur Zielerreichung. Hier werden geeignete Maßnahmen ausgewählt, in eine </a:t>
            </a:r>
            <a:r>
              <a:rPr lang="de-DE" sz="1100" err="1">
                <a:solidFill>
                  <a:schemeClr val="tx1"/>
                </a:solidFill>
                <a:latin typeface="Calibri" panose="020F0502020204030204" pitchFamily="34" charset="0"/>
                <a:ea typeface="Calibri" panose="020F0502020204030204" pitchFamily="34" charset="0"/>
                <a:cs typeface="Calibri" panose="020F0502020204030204" pitchFamily="34" charset="0"/>
              </a:rPr>
              <a:t>Umsetzungs</a:t>
            </a: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‑Roadmap überführt und Verantwortlichkeiten festgelegt. Zudem werden die nächsten Schritte klar definiert und zeitlich eingeordnet.</a:t>
            </a: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a:p>
            <a:pPr algn="ctr"/>
            <a:endParaRPr lang="de-DE" sz="1200">
              <a:solidFill>
                <a:schemeClr val="tx1"/>
              </a:solidFill>
            </a:endParaRPr>
          </a:p>
        </p:txBody>
      </p:sp>
    </p:spTree>
    <p:extLst>
      <p:ext uri="{BB962C8B-B14F-4D97-AF65-F5344CB8AC3E}">
        <p14:creationId xmlns:p14="http://schemas.microsoft.com/office/powerpoint/2010/main" val="105125575"/>
      </p:ext>
    </p:extLst>
  </p:cSld>
  <p:clrMapOvr>
    <a:masterClrMapping/>
  </p:clrMapOvr>
</p:sld>
</file>

<file path=ppt/theme/theme1.xml><?xml version="1.0" encoding="utf-8"?>
<a:theme xmlns:a="http://schemas.openxmlformats.org/drawingml/2006/main" name="2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aa0c71e-1320-488d-829a-92d403a8b11c" xsi:nil="true"/>
    <lcf76f155ced4ddcb4097134ff3c332f xmlns="d2e918c0-8a65-488f-b760-3386792ace4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6138886C4200B44BB170DA235D898ACC" ma:contentTypeVersion="13" ma:contentTypeDescription="Ein neues Dokument erstellen." ma:contentTypeScope="" ma:versionID="8a697286967a95494beed9fa2d93878b">
  <xsd:schema xmlns:xsd="http://www.w3.org/2001/XMLSchema" xmlns:xs="http://www.w3.org/2001/XMLSchema" xmlns:p="http://schemas.microsoft.com/office/2006/metadata/properties" xmlns:ns2="d2e918c0-8a65-488f-b760-3386792ace47" xmlns:ns3="5aa0c71e-1320-488d-829a-92d403a8b11c" targetNamespace="http://schemas.microsoft.com/office/2006/metadata/properties" ma:root="true" ma:fieldsID="9124d6ff7bed59594465482db136fff6" ns2:_="" ns3:_="">
    <xsd:import namespace="d2e918c0-8a65-488f-b760-3386792ace47"/>
    <xsd:import namespace="5aa0c71e-1320-488d-829a-92d403a8b1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918c0-8a65-488f-b760-3386792ac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a0c71e-1320-488d-829a-92d403a8b1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effd694-9965-4975-b03d-4da9fed2afff}" ma:internalName="TaxCatchAll" ma:showField="CatchAllData" ma:web="5aa0c71e-1320-488d-829a-92d403a8b1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EFCDE7-4ACC-4D0F-A1AD-D0D1335ADB0A}">
  <ds:schemaRefs>
    <ds:schemaRef ds:uri="5aa0c71e-1320-488d-829a-92d403a8b11c"/>
    <ds:schemaRef ds:uri="d2e918c0-8a65-488f-b760-3386792ace4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F2B5B33-1EA9-44C0-93FE-584346AA5ED0}">
  <ds:schemaRefs>
    <ds:schemaRef ds:uri="5aa0c71e-1320-488d-829a-92d403a8b11c"/>
    <ds:schemaRef ds:uri="d2e918c0-8a65-488f-b760-3386792ac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B0C4557-CEBD-45E9-9150-FA5150EF4D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1283</Words>
  <Application>Microsoft Office PowerPoint</Application>
  <PresentationFormat>Breitbild</PresentationFormat>
  <Paragraphs>162</Paragraphs>
  <Slides>13</Slides>
  <Notes>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Calibri Light</vt:lpstr>
      <vt:lpstr>Frutiger LT Com 45 Light</vt:lpstr>
      <vt:lpstr>Wingdings</vt:lpstr>
      <vt:lpstr>2_Standardfolien</vt:lpstr>
      <vt:lpstr> SW.Check wurde im BMWE-geförderten Forschungsprojekt “Roadmap.SW” durch Fraunhofer UMSICHT, das FIR an der RWTH Aachen, das Stadtwerkenetzwerk ASEW und die Ideenstadtwerke entwickelt. Aktuelle Informationen und weitere Materialien finden Sie unter www.sw-check.de.      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roadmap.sw-assessment@fraunhofer.de.     Die bereitgestellten Materialien dürfen für interne Zwecke frei genutzt werden. Bei Weitergabe oder  Veröffentlichung bitten wir um Quellenangabe:  Fraunhofer UMSICHT, FIR an der RWTH Aachen, ASEW, Ideenstadtwerke (2026): SW.Check –  Reifegradmodell für Stadtwerke. Projekt Roadmap.SW (FKZ: 03EN3069A-D). www.sw-check.de </vt:lpstr>
      <vt:lpstr>PowerPoint-Präsentation</vt:lpstr>
      <vt:lpstr>Herzlich Willkommen Überblick über den Foliensatz </vt:lpstr>
      <vt:lpstr>Motivation Warum sollten Stadtwerke ein Reifegrad-Assessment durchführen?</vt:lpstr>
      <vt:lpstr>Reifegradmodell SW.Check</vt:lpstr>
      <vt:lpstr>Ausgangssituation Digitalisierung und Dekarbonisierung als große Aufgabenfelder für Stadtwerke</vt:lpstr>
      <vt:lpstr>Zielbild Das Stadtwerk der Zukunft</vt:lpstr>
      <vt:lpstr>Überblick über das Reifegrad-Assessment SW.Check</vt:lpstr>
      <vt:lpstr>Was erwartet Sie? Überblick über den Gesamtprozess</vt:lpstr>
      <vt:lpstr>Wer wird für die Durchführung benötigt?</vt:lpstr>
      <vt:lpstr>Aus welchen Bereichen werden Mitarbeitende benötigt?</vt:lpstr>
      <vt:lpstr>Informationen zum Forschungsprojekt</vt:lpstr>
      <vt:lpstr>Ansprechpersonen</vt:lpstr>
    </vt:vector>
  </TitlesOfParts>
  <Company>Onward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Onward Partners</dc:creator>
  <cp:lastModifiedBy>Kreutzadler, Nina</cp:lastModifiedBy>
  <cp:revision>1</cp:revision>
  <dcterms:created xsi:type="dcterms:W3CDTF">2025-11-18T10:02:42Z</dcterms:created>
  <dcterms:modified xsi:type="dcterms:W3CDTF">2026-04-29T11:17:02Z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0x0101006138886C4200B44BB170DA235D898ACC</vt:lpwstr>
  </property>
  <property fmtid="{D5CDD505-2E9C-101B-9397-08002B2CF9AE}" pid="3" name="MediaServiceImageTags">
    <vt:lpwstr/>
  </property>
</Properties>
</file>